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9" r:id="rId2"/>
    <p:sldId id="281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71" r:id="rId11"/>
    <p:sldId id="266" r:id="rId12"/>
    <p:sldId id="267" r:id="rId13"/>
    <p:sldId id="272" r:id="rId14"/>
    <p:sldId id="273" r:id="rId15"/>
    <p:sldId id="274" r:id="rId16"/>
    <p:sldId id="275" r:id="rId17"/>
    <p:sldId id="276" r:id="rId18"/>
    <p:sldId id="277" r:id="rId19"/>
    <p:sldId id="280" r:id="rId20"/>
    <p:sldId id="27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347E"/>
    <a:srgbClr val="7A5D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147"/>
    <p:restoredTop sz="96327"/>
  </p:normalViewPr>
  <p:slideViewPr>
    <p:cSldViewPr snapToGrid="0">
      <p:cViewPr varScale="1">
        <p:scale>
          <a:sx n="137" d="100"/>
          <a:sy n="137" d="100"/>
        </p:scale>
        <p:origin x="3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purple and blue triangle&#10;&#10;Description automatically generated">
            <a:extLst>
              <a:ext uri="{FF2B5EF4-FFF2-40B4-BE49-F238E27FC236}">
                <a16:creationId xmlns:a16="http://schemas.microsoft.com/office/drawing/2014/main" id="{BB7B9131-1E96-4B14-8DC9-479EE651BD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96F7264-DDE8-C923-34FB-9F4BE4A4FF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72" y="2492678"/>
            <a:ext cx="7200900" cy="22606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15AD4C4-266E-F271-B253-F7DB1A1F67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3394" y="4883150"/>
            <a:ext cx="6862812" cy="1219267"/>
          </a:xfrm>
        </p:spPr>
        <p:txBody>
          <a:bodyPr>
            <a:normAutofit/>
          </a:bodyPr>
          <a:lstStyle>
            <a:lvl1pPr marL="0" indent="0" algn="l">
              <a:buNone/>
              <a:defRPr sz="3000" b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11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6B3B0E9-E1C4-409E-2B95-FF075F7150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546" y="5735419"/>
            <a:ext cx="18796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1756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triangle with a white background&#10;&#10;Description automatically generated">
            <a:extLst>
              <a:ext uri="{FF2B5EF4-FFF2-40B4-BE49-F238E27FC236}">
                <a16:creationId xmlns:a16="http://schemas.microsoft.com/office/drawing/2014/main" id="{0D896C7A-529F-100F-7838-A8D2705292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-3576"/>
            <a:ext cx="12185650" cy="6861575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D0843-774A-9959-B339-47F7DC91973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180892" y="2222219"/>
            <a:ext cx="4674476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77F06-3D67-FAA4-121A-105C8B021659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99611" y="2222219"/>
            <a:ext cx="4674476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199985E3-6D70-CEF3-CFC8-BB4724967588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1180892" y="1552508"/>
            <a:ext cx="11306743" cy="490445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ED0936-C0D9-D373-9E09-7976E69AC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825" y="747767"/>
            <a:ext cx="10552043" cy="6254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7372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triangle with a white background&#10;&#10;Description automatically generated">
            <a:extLst>
              <a:ext uri="{FF2B5EF4-FFF2-40B4-BE49-F238E27FC236}">
                <a16:creationId xmlns:a16="http://schemas.microsoft.com/office/drawing/2014/main" id="{0D896C7A-529F-100F-7838-A8D2705292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-3576"/>
            <a:ext cx="12185650" cy="6861575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D0843-774A-9959-B339-47F7DC91973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180892" y="2222219"/>
            <a:ext cx="3446864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77F06-3D67-FAA4-121A-105C8B021659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56356" y="2222219"/>
            <a:ext cx="3129773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199985E3-6D70-CEF3-CFC8-BB4724967588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1180892" y="1552508"/>
            <a:ext cx="11306743" cy="490445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ED0936-C0D9-D373-9E09-7976E69AC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825" y="747767"/>
            <a:ext cx="10552043" cy="6254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BC6EBCCA-A100-30F9-A653-15FE68730CE0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8290313" y="2243931"/>
            <a:ext cx="3129773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2002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triangle with a white background&#10;&#10;Description automatically generated">
            <a:extLst>
              <a:ext uri="{FF2B5EF4-FFF2-40B4-BE49-F238E27FC236}">
                <a16:creationId xmlns:a16="http://schemas.microsoft.com/office/drawing/2014/main" id="{0D896C7A-529F-100F-7838-A8D2705292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-3576"/>
            <a:ext cx="12185650" cy="6861575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D0843-774A-9959-B339-47F7DC91973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830417" y="2222219"/>
            <a:ext cx="6619461" cy="2592829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199985E3-6D70-CEF3-CFC8-BB4724967588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1180892" y="1552508"/>
            <a:ext cx="11306743" cy="490445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ED0936-C0D9-D373-9E09-7976E69AC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825" y="747767"/>
            <a:ext cx="10552043" cy="6254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0304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urple triangle with a white background&#10;&#10;Description automatically generated">
            <a:extLst>
              <a:ext uri="{FF2B5EF4-FFF2-40B4-BE49-F238E27FC236}">
                <a16:creationId xmlns:a16="http://schemas.microsoft.com/office/drawing/2014/main" id="{DE7324F6-54D4-A7EF-FCEC-52B3EA688D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D1C403-F357-4C98-5795-55FFFEE5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669505" cy="156907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D0843-774A-9959-B339-47F7DC919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22219"/>
            <a:ext cx="4674476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77F06-3D67-FAA4-121A-105C8B0216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96498" y="2222219"/>
            <a:ext cx="4674476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8965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purple background&#10;&#10;Description automatically generated">
            <a:extLst>
              <a:ext uri="{FF2B5EF4-FFF2-40B4-BE49-F238E27FC236}">
                <a16:creationId xmlns:a16="http://schemas.microsoft.com/office/drawing/2014/main" id="{4B8EA5D0-28C3-C842-5947-CE81CF3140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sp>
        <p:nvSpPr>
          <p:cNvPr id="12" name="object 267">
            <a:extLst>
              <a:ext uri="{FF2B5EF4-FFF2-40B4-BE49-F238E27FC236}">
                <a16:creationId xmlns:a16="http://schemas.microsoft.com/office/drawing/2014/main" id="{26CE7FF0-533A-763B-6D31-8A5F5C724A56}"/>
              </a:ext>
            </a:extLst>
          </p:cNvPr>
          <p:cNvSpPr/>
          <p:nvPr userDrawn="1"/>
        </p:nvSpPr>
        <p:spPr>
          <a:xfrm>
            <a:off x="1" y="4453305"/>
            <a:ext cx="12189460" cy="2404745"/>
          </a:xfrm>
          <a:custGeom>
            <a:avLst/>
            <a:gdLst/>
            <a:ahLst/>
            <a:cxnLst/>
            <a:rect l="l" t="t" r="r" b="b"/>
            <a:pathLst>
              <a:path w="12189460" h="2404745">
                <a:moveTo>
                  <a:pt x="12188952" y="0"/>
                </a:moveTo>
                <a:lnTo>
                  <a:pt x="9794240" y="1375994"/>
                </a:lnTo>
                <a:lnTo>
                  <a:pt x="0" y="1375994"/>
                </a:lnTo>
                <a:lnTo>
                  <a:pt x="0" y="2404694"/>
                </a:lnTo>
                <a:lnTo>
                  <a:pt x="12188952" y="2404694"/>
                </a:lnTo>
                <a:lnTo>
                  <a:pt x="121889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606153-B2B5-48F3-D697-4343A07E3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9" y="1050123"/>
            <a:ext cx="6380747" cy="14605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DAEA4-1A1C-4EEC-B490-13562DE57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249" y="2510623"/>
            <a:ext cx="6380747" cy="2959735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3840505-B983-5554-2856-1D0F0A3BF12B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accent1"/>
                </a:solidFill>
              </a:rPr>
              <a:pPr/>
              <a:t>‹#›</a:t>
            </a:fld>
            <a:endParaRPr lang="en-US" sz="1100" dirty="0">
              <a:solidFill>
                <a:schemeClr val="accent1"/>
              </a:solidFill>
            </a:endParaRP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9623ACB4-67CF-3753-3C40-DF8792D4B2CB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colorful triangle logo with white text&#10;&#10;Description automatically generated">
            <a:extLst>
              <a:ext uri="{FF2B5EF4-FFF2-40B4-BE49-F238E27FC236}">
                <a16:creationId xmlns:a16="http://schemas.microsoft.com/office/drawing/2014/main" id="{DC1355FC-3D1F-8DE4-2250-047F8AEA5A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944" y="5881281"/>
            <a:ext cx="1625600" cy="749300"/>
          </a:xfrm>
          <a:prstGeom prst="rect">
            <a:avLst/>
          </a:prstGeom>
        </p:spPr>
      </p:pic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4D19574E-D239-E47C-BB1E-2B6653F4C0ED}"/>
              </a:ext>
            </a:extLst>
          </p:cNvPr>
          <p:cNvSpPr>
            <a:spLocks noGrp="1"/>
          </p:cNvSpPr>
          <p:nvPr userDrawn="1"/>
        </p:nvSpPr>
        <p:spPr>
          <a:xfrm>
            <a:off x="921625" y="64442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736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white background&#10;&#10;Description automatically generated">
            <a:extLst>
              <a:ext uri="{FF2B5EF4-FFF2-40B4-BE49-F238E27FC236}">
                <a16:creationId xmlns:a16="http://schemas.microsoft.com/office/drawing/2014/main" id="{2B645AA2-CD53-9033-7069-6A83CEBECC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D1C403-F357-4C98-5795-55FFFEE5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6144"/>
            <a:ext cx="10691191" cy="6254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D0843-774A-9959-B339-47F7DC919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70308" y="2182463"/>
            <a:ext cx="6536636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1E3A36C-30C1-30C0-29A4-6BBB5D726656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838200" y="1240677"/>
            <a:ext cx="11306743" cy="490445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65497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and white background&#10;&#10;Description automatically generated">
            <a:extLst>
              <a:ext uri="{FF2B5EF4-FFF2-40B4-BE49-F238E27FC236}">
                <a16:creationId xmlns:a16="http://schemas.microsoft.com/office/drawing/2014/main" id="{69C3D592-480E-854B-69CC-B60314ABF8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D1C403-F357-4C98-5795-55FFFEE5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761" y="365125"/>
            <a:ext cx="10154478" cy="156907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D0843-774A-9959-B339-47F7DC919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8761" y="2222219"/>
            <a:ext cx="4674476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77F06-3D67-FAA4-121A-105C8B0216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063" y="2222219"/>
            <a:ext cx="4674476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1475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urple triangle with a white background&#10;&#10;Description automatically generated">
            <a:extLst>
              <a:ext uri="{FF2B5EF4-FFF2-40B4-BE49-F238E27FC236}">
                <a16:creationId xmlns:a16="http://schemas.microsoft.com/office/drawing/2014/main" id="{361F6B8E-F0A3-9626-4F1F-33B5A8F3BB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D1C403-F357-4C98-5795-55FFFEE5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6144"/>
            <a:ext cx="10691191" cy="6254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D0843-774A-9959-B339-47F7DC919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70308" y="2182463"/>
            <a:ext cx="6536636" cy="3645181"/>
          </a:xfrm>
        </p:spPr>
        <p:txBody>
          <a:bodyPr/>
          <a:lstStyle>
            <a:lvl1pPr>
              <a:defRPr sz="2300"/>
            </a:lvl1pPr>
            <a:lvl2pPr>
              <a:buClr>
                <a:srgbClr val="58347E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1E3A36C-30C1-30C0-29A4-6BBB5D726656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838200" y="1240677"/>
            <a:ext cx="11306743" cy="490445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20189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children in a triangle&#10;&#10;Description automatically generated">
            <a:extLst>
              <a:ext uri="{FF2B5EF4-FFF2-40B4-BE49-F238E27FC236}">
                <a16:creationId xmlns:a16="http://schemas.microsoft.com/office/drawing/2014/main" id="{6182373E-1A4C-D17B-BEFD-D563A853BE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D1C403-F357-4C98-5795-55FFFEE5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669505" cy="156907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D0843-774A-9959-B339-47F7DC919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22219"/>
            <a:ext cx="9245600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7350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urple and white triangle pattern&#10;&#10;Description automatically generated">
            <a:extLst>
              <a:ext uri="{FF2B5EF4-FFF2-40B4-BE49-F238E27FC236}">
                <a16:creationId xmlns:a16="http://schemas.microsoft.com/office/drawing/2014/main" id="{A98B8225-05AD-70F9-0B61-4F66F99664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606153-B2B5-48F3-D697-4343A07E3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07" y="2806509"/>
            <a:ext cx="11598586" cy="7794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CD7C5ED-9891-129E-85BE-8713FD58A0A6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296707" y="3585971"/>
            <a:ext cx="11598586" cy="608341"/>
          </a:xfrm>
        </p:spPr>
        <p:txBody>
          <a:bodyPr>
            <a:normAutofit/>
          </a:bodyPr>
          <a:lstStyle>
            <a:lvl1pPr marL="0" indent="0" algn="ctr">
              <a:buNone/>
              <a:defRPr sz="30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5805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white background&#10;&#10;Description automatically generated">
            <a:extLst>
              <a:ext uri="{FF2B5EF4-FFF2-40B4-BE49-F238E27FC236}">
                <a16:creationId xmlns:a16="http://schemas.microsoft.com/office/drawing/2014/main" id="{EC5915A5-5E69-ED50-F381-F474B0B0CA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-3574"/>
            <a:ext cx="12185650" cy="686157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0127677-DD05-33D2-B768-C747F6214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880" y="1274763"/>
            <a:ext cx="1130674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E1BE15BC-0504-70E6-734F-17669BB7C3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879" y="3754438"/>
            <a:ext cx="11306743" cy="75339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" name="Picture 1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9EA43D21-BB6C-D69E-65ED-08B2B19936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9679A-018E-5D26-A312-A8E9D7D90D4C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A4AA16E3-E7CB-DC8E-D39D-CCAF4A7BE5CA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0217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0B329-DB62-7A7C-8A0C-05B48B42F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2D7B1-D35D-D581-81B1-7DA61E915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8EA3-317C-8003-187A-9E6011D51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F52AC-D9EF-6648-A0AF-81F419C3B8A2}" type="datetimeFigureOut">
              <a:rPr lang="en-US" smtClean="0"/>
              <a:t>2/29/24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9E2C7-16C0-4A6E-B2B8-26409E292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108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35ACA-8514-D54F-14FB-46FDDAFA4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5AED-67DD-E641-B89F-59CA7D9D0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665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7FBE8-6A0E-2003-BA23-A0BCE63C6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C90BD-B31B-1229-F9D8-E9DBF156F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357A89-15B8-003F-4D89-291219896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83311E-5DD0-B2AA-CF32-D1C46340AF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017978-694A-33F7-9A08-D7D2AF667F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C7AA11-10E9-0812-6C02-037F73F58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F52AC-D9EF-6648-A0AF-81F419C3B8A2}" type="datetimeFigureOut">
              <a:rPr lang="en-US" smtClean="0"/>
              <a:t>2/29/24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1F2B3D-8B66-5A6C-3270-4D8AB1E55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108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5E45AE-978F-7BBC-9603-1AE6192A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5AED-67DD-E641-B89F-59CA7D9D0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42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766FC-A8DC-91DB-FBB0-72C9DBC6E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4456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14839-B622-17C6-330D-EEE131B17A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0DB5C0-46EB-0063-02B6-FAFA8DEB5D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4476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58348A-4B38-EB20-D3B9-8CC74F06D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F52AC-D9EF-6648-A0AF-81F419C3B8A2}" type="datetimeFigureOut">
              <a:rPr lang="en-US" smtClean="0"/>
              <a:t>2/29/24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A4D870-838B-4B56-D508-3CF861DF5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108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8B5DDF-3D42-7775-CFBD-2F5B4B325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5AED-67DD-E641-B89F-59CA7D9D0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8473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C399F-E5DB-B00D-6364-8AAF4793C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58B76B-8B34-6219-ABFA-25EAC5E4E5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4B0E9-CC8F-6335-B543-98E06F425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27F3B9-F883-D5B2-58A2-B91CBDDB8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F52AC-D9EF-6648-A0AF-81F419C3B8A2}" type="datetimeFigureOut">
              <a:rPr lang="en-US" smtClean="0"/>
              <a:t>2/29/24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3DA45F-48F5-CFAA-8FA7-E457620FA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108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400375-9B18-D08B-8085-02DFA42B8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5AED-67DD-E641-B89F-59CA7D9D0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5585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A4D10B-7C8F-3FF4-56D7-41292A0E4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F52AC-D9EF-6648-A0AF-81F419C3B8A2}" type="datetimeFigureOut">
              <a:rPr lang="en-US" smtClean="0"/>
              <a:t>2/29/24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287C6C-477B-5568-BABE-5AA48CCF2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108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819FF-F6FA-7882-F1EE-7E2410BA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5AED-67DD-E641-B89F-59CA7D9D0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79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A50C8-457C-4D8F-C388-8E3495572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33C82F-5A29-8BF8-8A0D-B86622951B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7BE67-C91D-1EFB-496D-DE223A559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F52AC-D9EF-6648-A0AF-81F419C3B8A2}" type="datetimeFigureOut">
              <a:rPr lang="en-US" smtClean="0"/>
              <a:t>2/29/24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2EA3C9-711C-ECD8-EF0B-3D9FEF119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108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10FB1-2D01-244E-DCF2-F84174AD6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5AED-67DD-E641-B89F-59CA7D9D0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5894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0F27DD-EF02-2780-9EF5-AC61EEE08C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494963-611C-DDAE-B8E5-F235B3C0B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3B6F4-5CA3-E411-B1E4-6C5B08EDD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F52AC-D9EF-6648-A0AF-81F419C3B8A2}" type="datetimeFigureOut">
              <a:rPr lang="en-US" smtClean="0"/>
              <a:t>2/29/24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11C5C4-E701-CBD5-EBD0-99FA3182E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108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E8D51E-9C72-4A2F-65EE-821DDCFD8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5AED-67DD-E641-B89F-59CA7D9D0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362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urple and white background&#10;&#10;Description automatically generated">
            <a:extLst>
              <a:ext uri="{FF2B5EF4-FFF2-40B4-BE49-F238E27FC236}">
                <a16:creationId xmlns:a16="http://schemas.microsoft.com/office/drawing/2014/main" id="{A597DAA9-A3D2-1DDD-AE5E-D7C2AFF0BC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-3574"/>
            <a:ext cx="12185650" cy="68615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D79E843-04B3-8AF3-5F7F-864227513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07" y="365125"/>
            <a:ext cx="11666693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8" name="Picture 17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7F086354-3718-2BC0-E6A0-7488FBBE0AC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57AB8EB-94CF-6AD8-B9CD-273A335E917F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0" name="Footer Placeholder 1">
            <a:extLst>
              <a:ext uri="{FF2B5EF4-FFF2-40B4-BE49-F238E27FC236}">
                <a16:creationId xmlns:a16="http://schemas.microsoft.com/office/drawing/2014/main" id="{3A271DAF-950B-7BEE-9925-EDDCAA1BF6C1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031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urple and white background&#10;&#10;Description automatically generated">
            <a:extLst>
              <a:ext uri="{FF2B5EF4-FFF2-40B4-BE49-F238E27FC236}">
                <a16:creationId xmlns:a16="http://schemas.microsoft.com/office/drawing/2014/main" id="{A597DAA9-A3D2-1DDD-AE5E-D7C2AFF0BC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-3574"/>
            <a:ext cx="12185650" cy="68615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D79E843-04B3-8AF3-5F7F-864227513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879" y="491742"/>
            <a:ext cx="11306743" cy="4904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8" name="Picture 17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7F086354-3718-2BC0-E6A0-7488FBBE0AC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57AB8EB-94CF-6AD8-B9CD-273A335E917F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0" name="Footer Placeholder 1">
            <a:extLst>
              <a:ext uri="{FF2B5EF4-FFF2-40B4-BE49-F238E27FC236}">
                <a16:creationId xmlns:a16="http://schemas.microsoft.com/office/drawing/2014/main" id="{3A271DAF-950B-7BEE-9925-EDDCAA1BF6C1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8B229C-60B8-B6D4-7ADB-028C20A86B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879" y="1049600"/>
            <a:ext cx="11306743" cy="4904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5199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eople in a triangle&#10;&#10;Description automatically generated">
            <a:extLst>
              <a:ext uri="{FF2B5EF4-FFF2-40B4-BE49-F238E27FC236}">
                <a16:creationId xmlns:a16="http://schemas.microsoft.com/office/drawing/2014/main" id="{E20130F5-7EC8-9ADA-798A-D81DAF167A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sp>
        <p:nvSpPr>
          <p:cNvPr id="12" name="object 267">
            <a:extLst>
              <a:ext uri="{FF2B5EF4-FFF2-40B4-BE49-F238E27FC236}">
                <a16:creationId xmlns:a16="http://schemas.microsoft.com/office/drawing/2014/main" id="{26CE7FF0-533A-763B-6D31-8A5F5C724A56}"/>
              </a:ext>
            </a:extLst>
          </p:cNvPr>
          <p:cNvSpPr/>
          <p:nvPr userDrawn="1"/>
        </p:nvSpPr>
        <p:spPr>
          <a:xfrm>
            <a:off x="1" y="4453305"/>
            <a:ext cx="12189460" cy="2404745"/>
          </a:xfrm>
          <a:custGeom>
            <a:avLst/>
            <a:gdLst/>
            <a:ahLst/>
            <a:cxnLst/>
            <a:rect l="l" t="t" r="r" b="b"/>
            <a:pathLst>
              <a:path w="12189460" h="2404745">
                <a:moveTo>
                  <a:pt x="12188952" y="0"/>
                </a:moveTo>
                <a:lnTo>
                  <a:pt x="9794240" y="1375994"/>
                </a:lnTo>
                <a:lnTo>
                  <a:pt x="0" y="1375994"/>
                </a:lnTo>
                <a:lnTo>
                  <a:pt x="0" y="2404694"/>
                </a:lnTo>
                <a:lnTo>
                  <a:pt x="12188952" y="2404694"/>
                </a:lnTo>
                <a:lnTo>
                  <a:pt x="121889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606153-B2B5-48F3-D697-4343A07E3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380747" cy="14605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DAEA4-1A1C-4EEC-B490-13562DE57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380747" cy="4351338"/>
          </a:xfrm>
        </p:spPr>
        <p:txBody>
          <a:bodyPr/>
          <a:lstStyle>
            <a:lvl1pPr>
              <a:spcBef>
                <a:spcPts val="500"/>
              </a:spcBef>
              <a:defRPr/>
            </a:lvl1pPr>
            <a:lvl2pPr>
              <a:spcBef>
                <a:spcPts val="500"/>
              </a:spcBef>
              <a:defRPr>
                <a:latin typeface="+mn-lt"/>
              </a:defRPr>
            </a:lvl2pPr>
            <a:lvl3pPr>
              <a:spcBef>
                <a:spcPts val="500"/>
              </a:spcBef>
              <a:defRPr>
                <a:latin typeface="+mn-lt"/>
              </a:defRPr>
            </a:lvl3pPr>
            <a:lvl4pPr>
              <a:spcBef>
                <a:spcPts val="500"/>
              </a:spcBef>
              <a:defRPr>
                <a:latin typeface="+mn-lt"/>
              </a:defRPr>
            </a:lvl4pPr>
            <a:lvl5pPr>
              <a:spcBef>
                <a:spcPts val="500"/>
              </a:spcBef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3840505-B983-5554-2856-1D0F0A3BF12B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accent1"/>
                </a:solidFill>
              </a:rPr>
              <a:pPr/>
              <a:t>‹#›</a:t>
            </a:fld>
            <a:endParaRPr lang="en-US" sz="1100" dirty="0">
              <a:solidFill>
                <a:schemeClr val="accent1"/>
              </a:solidFill>
            </a:endParaRP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9623ACB4-67CF-3753-3C40-DF8792D4B2CB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colorful triangle logo with white text&#10;&#10;Description automatically generated">
            <a:extLst>
              <a:ext uri="{FF2B5EF4-FFF2-40B4-BE49-F238E27FC236}">
                <a16:creationId xmlns:a16="http://schemas.microsoft.com/office/drawing/2014/main" id="{DC1355FC-3D1F-8DE4-2250-047F8AEA5A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944" y="5881281"/>
            <a:ext cx="1625600" cy="749300"/>
          </a:xfrm>
          <a:prstGeom prst="rect">
            <a:avLst/>
          </a:prstGeom>
        </p:spPr>
      </p:pic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4D19574E-D239-E47C-BB1E-2B6653F4C0ED}"/>
              </a:ext>
            </a:extLst>
          </p:cNvPr>
          <p:cNvSpPr>
            <a:spLocks noGrp="1"/>
          </p:cNvSpPr>
          <p:nvPr userDrawn="1"/>
        </p:nvSpPr>
        <p:spPr>
          <a:xfrm>
            <a:off x="921625" y="64442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174D4-5BA2-FA9C-F2E6-76B893703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F52AC-D9EF-6648-A0AF-81F419C3B8A2}" type="datetimeFigureOut">
              <a:rPr lang="en-US" smtClean="0"/>
              <a:pPr/>
              <a:t>2/29/24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468F20-25E4-2D37-72E3-903E156E7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42C94-9FE6-8440-72BB-95AE2F9D0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5AED-67DD-E641-B89F-59CA7D9D07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8263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white text&#10;&#10;Description automatically generated">
            <a:extLst>
              <a:ext uri="{FF2B5EF4-FFF2-40B4-BE49-F238E27FC236}">
                <a16:creationId xmlns:a16="http://schemas.microsoft.com/office/drawing/2014/main" id="{2D6BE1C3-5822-6983-8FDC-4D9C50D57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sp>
        <p:nvSpPr>
          <p:cNvPr id="12" name="object 267">
            <a:extLst>
              <a:ext uri="{FF2B5EF4-FFF2-40B4-BE49-F238E27FC236}">
                <a16:creationId xmlns:a16="http://schemas.microsoft.com/office/drawing/2014/main" id="{26CE7FF0-533A-763B-6D31-8A5F5C724A56}"/>
              </a:ext>
            </a:extLst>
          </p:cNvPr>
          <p:cNvSpPr/>
          <p:nvPr userDrawn="1"/>
        </p:nvSpPr>
        <p:spPr>
          <a:xfrm>
            <a:off x="1" y="4453305"/>
            <a:ext cx="12189460" cy="2404745"/>
          </a:xfrm>
          <a:custGeom>
            <a:avLst/>
            <a:gdLst/>
            <a:ahLst/>
            <a:cxnLst/>
            <a:rect l="l" t="t" r="r" b="b"/>
            <a:pathLst>
              <a:path w="12189460" h="2404745">
                <a:moveTo>
                  <a:pt x="12188952" y="0"/>
                </a:moveTo>
                <a:lnTo>
                  <a:pt x="9794240" y="1375994"/>
                </a:lnTo>
                <a:lnTo>
                  <a:pt x="0" y="1375994"/>
                </a:lnTo>
                <a:lnTo>
                  <a:pt x="0" y="2404694"/>
                </a:lnTo>
                <a:lnTo>
                  <a:pt x="12188952" y="2404694"/>
                </a:lnTo>
                <a:lnTo>
                  <a:pt x="121889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606153-B2B5-48F3-D697-4343A07E3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07" y="365125"/>
            <a:ext cx="11591837" cy="7794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DAEA4-1A1C-4EEC-B490-13562DE57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6380747" cy="4351338"/>
          </a:xfrm>
        </p:spPr>
        <p:txBody>
          <a:bodyPr/>
          <a:lstStyle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3840505-B983-5554-2856-1D0F0A3BF12B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accent1"/>
                </a:solidFill>
              </a:rPr>
              <a:pPr/>
              <a:t>‹#›</a:t>
            </a:fld>
            <a:endParaRPr lang="en-US" sz="1100" dirty="0">
              <a:solidFill>
                <a:schemeClr val="accent1"/>
              </a:solidFill>
            </a:endParaRP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9623ACB4-67CF-3753-3C40-DF8792D4B2CB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colorful triangle logo with white text&#10;&#10;Description automatically generated">
            <a:extLst>
              <a:ext uri="{FF2B5EF4-FFF2-40B4-BE49-F238E27FC236}">
                <a16:creationId xmlns:a16="http://schemas.microsoft.com/office/drawing/2014/main" id="{DC1355FC-3D1F-8DE4-2250-047F8AEA5A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944" y="5881281"/>
            <a:ext cx="1625600" cy="749300"/>
          </a:xfrm>
          <a:prstGeom prst="rect">
            <a:avLst/>
          </a:prstGeom>
        </p:spPr>
      </p:pic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4D19574E-D239-E47C-BB1E-2B6653F4C0ED}"/>
              </a:ext>
            </a:extLst>
          </p:cNvPr>
          <p:cNvSpPr>
            <a:spLocks noGrp="1"/>
          </p:cNvSpPr>
          <p:nvPr userDrawn="1"/>
        </p:nvSpPr>
        <p:spPr>
          <a:xfrm>
            <a:off x="921625" y="64442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CD7C5ED-9891-129E-85BE-8713FD58A0A6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436879" y="1144588"/>
            <a:ext cx="11306743" cy="395457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9870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urple and white triangle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66FC5816-C91C-2411-C102-3A65CAEB9C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85650" cy="6861574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D1C403-F357-4C98-5795-55FFFEE5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669505" cy="156907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D0843-774A-9959-B339-47F7DC919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22219"/>
            <a:ext cx="4674476" cy="3645181"/>
          </a:xfrm>
        </p:spPr>
        <p:txBody>
          <a:bodyPr/>
          <a:lstStyle>
            <a:lvl2pPr>
              <a:buClr>
                <a:srgbClr val="58347E"/>
              </a:buCl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77F06-3D67-FAA4-121A-105C8B0216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96498" y="2222219"/>
            <a:ext cx="4674476" cy="3645181"/>
          </a:xfrm>
        </p:spPr>
        <p:txBody>
          <a:bodyPr/>
          <a:lstStyle>
            <a:lvl2pPr>
              <a:buClr>
                <a:srgbClr val="58347E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3847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urple and white triangle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66FC5816-C91C-2411-C102-3A65CAEB9C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85650" cy="6861574"/>
          </a:xfrm>
          <a:prstGeom prst="rect">
            <a:avLst/>
          </a:prstGeom>
        </p:spPr>
      </p:pic>
      <p:pic>
        <p:nvPicPr>
          <p:cNvPr id="9" name="Picture 8" descr="A logo with a triangle shaped design&#10;&#10;Description automatically generated with medium confidence">
            <a:extLst>
              <a:ext uri="{FF2B5EF4-FFF2-40B4-BE49-F238E27FC236}">
                <a16:creationId xmlns:a16="http://schemas.microsoft.com/office/drawing/2014/main" id="{ADA98AA7-6CDA-6108-1998-32A25D79C3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0" y="5867400"/>
            <a:ext cx="1879600" cy="889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F7FEA02-F929-2F8D-09A5-DEE8E5527407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bg1"/>
                </a:solidFill>
              </a:rPr>
              <a:pPr/>
              <a:t>‹#›</a:t>
            </a:fld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97001F98-6515-91D3-82BC-089074999B7D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D1C403-F357-4C98-5795-55FFFEE5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669505" cy="156907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05090FB-034E-D8F0-96FF-8651B4E17C0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2222219"/>
            <a:ext cx="9542172" cy="286493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062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in a triangle shape&#10;&#10;Description automatically generated">
            <a:extLst>
              <a:ext uri="{FF2B5EF4-FFF2-40B4-BE49-F238E27FC236}">
                <a16:creationId xmlns:a16="http://schemas.microsoft.com/office/drawing/2014/main" id="{B19C7554-5F08-ECFB-1E23-CF642448DF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  <p:sp>
        <p:nvSpPr>
          <p:cNvPr id="12" name="object 267">
            <a:extLst>
              <a:ext uri="{FF2B5EF4-FFF2-40B4-BE49-F238E27FC236}">
                <a16:creationId xmlns:a16="http://schemas.microsoft.com/office/drawing/2014/main" id="{26CE7FF0-533A-763B-6D31-8A5F5C724A56}"/>
              </a:ext>
            </a:extLst>
          </p:cNvPr>
          <p:cNvSpPr/>
          <p:nvPr userDrawn="1"/>
        </p:nvSpPr>
        <p:spPr>
          <a:xfrm>
            <a:off x="1" y="4453305"/>
            <a:ext cx="12189460" cy="2404745"/>
          </a:xfrm>
          <a:custGeom>
            <a:avLst/>
            <a:gdLst/>
            <a:ahLst/>
            <a:cxnLst/>
            <a:rect l="l" t="t" r="r" b="b"/>
            <a:pathLst>
              <a:path w="12189460" h="2404745">
                <a:moveTo>
                  <a:pt x="12188952" y="0"/>
                </a:moveTo>
                <a:lnTo>
                  <a:pt x="9794240" y="1375994"/>
                </a:lnTo>
                <a:lnTo>
                  <a:pt x="0" y="1375994"/>
                </a:lnTo>
                <a:lnTo>
                  <a:pt x="0" y="2404694"/>
                </a:lnTo>
                <a:lnTo>
                  <a:pt x="12188952" y="2404694"/>
                </a:lnTo>
                <a:lnTo>
                  <a:pt x="121889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606153-B2B5-48F3-D697-4343A07E3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9" y="1050123"/>
            <a:ext cx="6380747" cy="14605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DAEA4-1A1C-4EEC-B490-13562DE57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249" y="2510623"/>
            <a:ext cx="6380747" cy="2959735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3840505-B983-5554-2856-1D0F0A3BF12B}"/>
              </a:ext>
            </a:extLst>
          </p:cNvPr>
          <p:cNvSpPr txBox="1">
            <a:spLocks/>
          </p:cNvSpPr>
          <p:nvPr userDrawn="1"/>
        </p:nvSpPr>
        <p:spPr>
          <a:xfrm>
            <a:off x="296707" y="6238101"/>
            <a:ext cx="472519" cy="308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C87A-3DE9-4F13-98E8-771BAF773CFA}" type="slidenum">
              <a:rPr lang="en-US" sz="1100" smtClean="0">
                <a:solidFill>
                  <a:schemeClr val="accent1"/>
                </a:solidFill>
              </a:rPr>
              <a:pPr/>
              <a:t>‹#›</a:t>
            </a:fld>
            <a:endParaRPr lang="en-US" sz="1100" dirty="0">
              <a:solidFill>
                <a:schemeClr val="accent1"/>
              </a:solidFill>
            </a:endParaRP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9623ACB4-67CF-3753-3C40-DF8792D4B2CB}"/>
              </a:ext>
            </a:extLst>
          </p:cNvPr>
          <p:cNvSpPr>
            <a:spLocks noGrp="1"/>
          </p:cNvSpPr>
          <p:nvPr userDrawn="1"/>
        </p:nvSpPr>
        <p:spPr>
          <a:xfrm>
            <a:off x="769225" y="62918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colorful triangle logo with white text&#10;&#10;Description automatically generated">
            <a:extLst>
              <a:ext uri="{FF2B5EF4-FFF2-40B4-BE49-F238E27FC236}">
                <a16:creationId xmlns:a16="http://schemas.microsoft.com/office/drawing/2014/main" id="{DC1355FC-3D1F-8DE4-2250-047F8AEA5A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944" y="5881281"/>
            <a:ext cx="1625600" cy="749300"/>
          </a:xfrm>
          <a:prstGeom prst="rect">
            <a:avLst/>
          </a:prstGeom>
        </p:spPr>
      </p:pic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4D19574E-D239-E47C-BB1E-2B6653F4C0ED}"/>
              </a:ext>
            </a:extLst>
          </p:cNvPr>
          <p:cNvSpPr>
            <a:spLocks noGrp="1"/>
          </p:cNvSpPr>
          <p:nvPr userDrawn="1"/>
        </p:nvSpPr>
        <p:spPr>
          <a:xfrm>
            <a:off x="921625" y="6444288"/>
            <a:ext cx="4295423" cy="2816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|   Safe Homes Program</a:t>
            </a:r>
          </a:p>
          <a:p>
            <a:endParaRPr lang="en-US" sz="1200" b="1" spc="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7856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9E5E41-8610-AF49-5267-5397B134D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EB2E68-9AD6-905D-CB9A-0A96F9D50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424FB9-20F9-C0BC-515B-7E4CE0F970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0042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F52AC-D9EF-6648-A0AF-81F419C3B8A2}" type="datetimeFigureOut">
              <a:rPr lang="en-US" smtClean="0"/>
              <a:pPr/>
              <a:t>2/29/24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069E5-3622-AC82-7AF4-3BA2403117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91967" y="6356350"/>
            <a:ext cx="4351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35AED-67DD-E641-B89F-59CA7D9D07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F3C3E26-4584-CEE2-F1AB-018AC34BFC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48965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97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4" r:id="rId3"/>
    <p:sldLayoutId id="2147483662" r:id="rId4"/>
    <p:sldLayoutId id="2147483663" r:id="rId5"/>
    <p:sldLayoutId id="2147483664" r:id="rId6"/>
    <p:sldLayoutId id="2147483652" r:id="rId7"/>
    <p:sldLayoutId id="2147483665" r:id="rId8"/>
    <p:sldLayoutId id="2147483666" r:id="rId9"/>
    <p:sldLayoutId id="2147483667" r:id="rId10"/>
    <p:sldLayoutId id="2147483676" r:id="rId11"/>
    <p:sldLayoutId id="2147483671" r:id="rId12"/>
    <p:sldLayoutId id="2147483668" r:id="rId13"/>
    <p:sldLayoutId id="2147483669" r:id="rId14"/>
    <p:sldLayoutId id="2147483670" r:id="rId15"/>
    <p:sldLayoutId id="2147483673" r:id="rId16"/>
    <p:sldLayoutId id="2147483672" r:id="rId17"/>
    <p:sldLayoutId id="2147483674" r:id="rId18"/>
    <p:sldLayoutId id="2147483675" r:id="rId19"/>
    <p:sldLayoutId id="2147483651" r:id="rId20"/>
    <p:sldLayoutId id="2147483653" r:id="rId21"/>
    <p:sldLayoutId id="2147483656" r:id="rId22"/>
    <p:sldLayoutId id="2147483657" r:id="rId23"/>
    <p:sldLayoutId id="2147483655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349250" indent="-333375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System Font Regular"/>
        <a:buChar char="▲"/>
        <a:tabLst/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587375" indent="-22225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873125" indent="-269875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1158875" indent="-28575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coakes@mcadamhs.org" TargetMode="Externa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0EF7713-B5BA-F645-2639-F0E5E893FA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600" dirty="0">
                <a:cs typeface="Arial"/>
              </a:rPr>
              <a:t>A</a:t>
            </a:r>
            <a:r>
              <a:rPr lang="en-US" sz="2600" spc="-75" dirty="0">
                <a:cs typeface="Arial"/>
              </a:rPr>
              <a:t> </a:t>
            </a:r>
            <a:r>
              <a:rPr lang="en-US" sz="2600" dirty="0">
                <a:cs typeface="Arial"/>
              </a:rPr>
              <a:t>county-wide</a:t>
            </a:r>
            <a:r>
              <a:rPr lang="en-US" sz="2600" spc="114" dirty="0">
                <a:cs typeface="Arial"/>
              </a:rPr>
              <a:t> </a:t>
            </a:r>
            <a:r>
              <a:rPr lang="en-US" sz="2600" dirty="0">
                <a:cs typeface="Arial"/>
              </a:rPr>
              <a:t>initiative</a:t>
            </a:r>
            <a:r>
              <a:rPr lang="en-US" sz="2600" spc="110" dirty="0">
                <a:cs typeface="Arial"/>
              </a:rPr>
              <a:t> </a:t>
            </a:r>
            <a:r>
              <a:rPr lang="en-US" sz="2600" dirty="0">
                <a:cs typeface="Arial"/>
              </a:rPr>
              <a:t>that</a:t>
            </a:r>
            <a:r>
              <a:rPr lang="en-US" sz="2600" spc="120" dirty="0">
                <a:cs typeface="Arial"/>
              </a:rPr>
              <a:t> </a:t>
            </a:r>
            <a:r>
              <a:rPr lang="en-US" sz="2600" dirty="0">
                <a:cs typeface="Arial"/>
              </a:rPr>
              <a:t>helps</a:t>
            </a:r>
            <a:r>
              <a:rPr lang="en-US" sz="2600" spc="114" dirty="0">
                <a:cs typeface="Arial"/>
              </a:rPr>
              <a:t> </a:t>
            </a:r>
            <a:r>
              <a:rPr lang="en-US" sz="2600" spc="-10" dirty="0">
                <a:cs typeface="Arial"/>
              </a:rPr>
              <a:t>parents </a:t>
            </a:r>
            <a:r>
              <a:rPr lang="en-US" sz="2600" dirty="0">
                <a:cs typeface="Arial"/>
              </a:rPr>
              <a:t>and</a:t>
            </a:r>
            <a:r>
              <a:rPr lang="en-US" sz="2600" spc="114" dirty="0">
                <a:cs typeface="Arial"/>
              </a:rPr>
              <a:t> </a:t>
            </a:r>
            <a:r>
              <a:rPr lang="en-US" sz="2600" dirty="0">
                <a:cs typeface="Arial"/>
              </a:rPr>
              <a:t>caregivers</a:t>
            </a:r>
            <a:r>
              <a:rPr lang="en-US" sz="2600" spc="125" dirty="0">
                <a:cs typeface="Arial"/>
              </a:rPr>
              <a:t> </a:t>
            </a:r>
            <a:r>
              <a:rPr lang="en-US" sz="2600" dirty="0">
                <a:cs typeface="Arial"/>
              </a:rPr>
              <a:t>model</a:t>
            </a:r>
            <a:r>
              <a:rPr lang="en-US" sz="2600" spc="120" dirty="0">
                <a:cs typeface="Arial"/>
              </a:rPr>
              <a:t> </a:t>
            </a:r>
            <a:r>
              <a:rPr lang="en-US" sz="2600" dirty="0">
                <a:cs typeface="Arial"/>
              </a:rPr>
              <a:t>positive</a:t>
            </a:r>
            <a:r>
              <a:rPr lang="en-US" sz="2600" spc="120" dirty="0">
                <a:cs typeface="Arial"/>
              </a:rPr>
              <a:t> </a:t>
            </a:r>
            <a:r>
              <a:rPr lang="en-US" sz="2600" spc="-10" dirty="0">
                <a:cs typeface="Arial"/>
              </a:rPr>
              <a:t>behaviors </a:t>
            </a:r>
            <a:r>
              <a:rPr lang="en-US" sz="2600" dirty="0">
                <a:cs typeface="Arial"/>
              </a:rPr>
              <a:t>in</a:t>
            </a:r>
            <a:r>
              <a:rPr lang="en-US" sz="2600" spc="75" dirty="0">
                <a:cs typeface="Arial"/>
              </a:rPr>
              <a:t> </a:t>
            </a:r>
            <a:r>
              <a:rPr lang="en-US" sz="2600" dirty="0">
                <a:cs typeface="Arial"/>
              </a:rPr>
              <a:t>their</a:t>
            </a:r>
            <a:r>
              <a:rPr lang="en-US" sz="2600" spc="85" dirty="0">
                <a:cs typeface="Arial"/>
              </a:rPr>
              <a:t> </a:t>
            </a:r>
            <a:r>
              <a:rPr lang="en-US" sz="2600" dirty="0">
                <a:cs typeface="Arial"/>
              </a:rPr>
              <a:t>homes</a:t>
            </a:r>
            <a:r>
              <a:rPr lang="en-US" sz="2600" spc="85" dirty="0">
                <a:cs typeface="Arial"/>
              </a:rPr>
              <a:t> </a:t>
            </a:r>
            <a:r>
              <a:rPr lang="en-US" sz="2600" dirty="0">
                <a:cs typeface="Arial"/>
              </a:rPr>
              <a:t>and</a:t>
            </a:r>
            <a:r>
              <a:rPr lang="en-US" sz="2600" spc="80" dirty="0">
                <a:cs typeface="Arial"/>
              </a:rPr>
              <a:t> </a:t>
            </a:r>
            <a:r>
              <a:rPr lang="en-US" sz="2600" spc="-10" dirty="0">
                <a:cs typeface="Arial"/>
              </a:rPr>
              <a:t>community.</a:t>
            </a:r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386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EE0FCD-D4C0-ADD8-9DC8-13367DECA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893" y="536714"/>
            <a:ext cx="8718482" cy="1196256"/>
          </a:xfrm>
        </p:spPr>
        <p:txBody>
          <a:bodyPr>
            <a:noAutofit/>
          </a:bodyPr>
          <a:lstStyle/>
          <a:p>
            <a:r>
              <a:rPr lang="en-US" spc="-80" dirty="0">
                <a:solidFill>
                  <a:srgbClr val="36286B"/>
                </a:solidFill>
              </a:rPr>
              <a:t>TALK</a:t>
            </a:r>
            <a:r>
              <a:rPr lang="en-US" spc="-215" dirty="0">
                <a:solidFill>
                  <a:srgbClr val="36286B"/>
                </a:solidFill>
              </a:rPr>
              <a:t> </a:t>
            </a:r>
            <a:r>
              <a:rPr lang="en-US" dirty="0">
                <a:solidFill>
                  <a:srgbClr val="36286B"/>
                </a:solidFill>
              </a:rPr>
              <a:t>WITH</a:t>
            </a:r>
            <a:r>
              <a:rPr lang="en-US" spc="-245" dirty="0">
                <a:solidFill>
                  <a:srgbClr val="36286B"/>
                </a:solidFill>
              </a:rPr>
              <a:t> </a:t>
            </a:r>
            <a:r>
              <a:rPr lang="en-US" dirty="0">
                <a:solidFill>
                  <a:srgbClr val="36286B"/>
                </a:solidFill>
              </a:rPr>
              <a:t>OTHER</a:t>
            </a:r>
            <a:r>
              <a:rPr lang="en-US" spc="-215" dirty="0">
                <a:solidFill>
                  <a:srgbClr val="36286B"/>
                </a:solidFill>
              </a:rPr>
              <a:t> </a:t>
            </a:r>
            <a:r>
              <a:rPr lang="en-US" spc="-30" dirty="0">
                <a:solidFill>
                  <a:srgbClr val="715490"/>
                </a:solidFill>
              </a:rPr>
              <a:t>PARENTS </a:t>
            </a:r>
            <a:r>
              <a:rPr lang="en-US" dirty="0">
                <a:solidFill>
                  <a:srgbClr val="715490"/>
                </a:solidFill>
              </a:rPr>
              <a:t>AND</a:t>
            </a:r>
            <a:r>
              <a:rPr lang="en-US" spc="-204" dirty="0">
                <a:solidFill>
                  <a:srgbClr val="715490"/>
                </a:solidFill>
              </a:rPr>
              <a:t> </a:t>
            </a:r>
            <a:r>
              <a:rPr lang="en-US" spc="-25" dirty="0">
                <a:solidFill>
                  <a:srgbClr val="715490"/>
                </a:solidFill>
              </a:rPr>
              <a:t>CAREGIVERS</a:t>
            </a:r>
            <a:r>
              <a:rPr lang="en-US" spc="-195" dirty="0">
                <a:solidFill>
                  <a:srgbClr val="715490"/>
                </a:solidFill>
              </a:rPr>
              <a:t> </a:t>
            </a:r>
            <a:r>
              <a:rPr lang="en-US" sz="2400" spc="-10" dirty="0">
                <a:solidFill>
                  <a:srgbClr val="36286B"/>
                </a:solidFill>
              </a:rPr>
              <a:t>(CONT.)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A0A1F7-444A-4922-50D7-1AF86497BE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0892" y="2419806"/>
            <a:ext cx="3946693" cy="2116586"/>
          </a:xfrm>
        </p:spPr>
        <p:txBody>
          <a:bodyPr/>
          <a:lstStyle/>
          <a:p>
            <a:pPr marL="342900" indent="-342900"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Acknowledge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that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having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these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conversations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can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awkward,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but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both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of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priorities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are 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your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children’s</a:t>
            </a:r>
            <a:r>
              <a:rPr lang="en-US" sz="2250" b="0" spc="-8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safety.</a:t>
            </a:r>
            <a:endParaRPr lang="en-US" sz="2250" b="0" dirty="0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0F84C-315C-E48C-1AF0-39F31D6BD4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22195" y="2419805"/>
            <a:ext cx="6405978" cy="2529883"/>
          </a:xfrm>
        </p:spPr>
        <p:txBody>
          <a:bodyPr>
            <a:normAutofit/>
          </a:bodyPr>
          <a:lstStyle/>
          <a:p>
            <a:pPr marL="374650" marR="318770" indent="-362585">
              <a:lnSpc>
                <a:spcPct val="105600"/>
              </a:lnSpc>
              <a:spcBef>
                <a:spcPts val="95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Ask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if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substances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accessible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the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home,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if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so,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how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they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stored?</a:t>
            </a:r>
            <a:endParaRPr lang="en-US" sz="2250" b="0" dirty="0">
              <a:cs typeface="Arial"/>
            </a:endParaRPr>
          </a:p>
          <a:p>
            <a:pPr marL="641350" marR="512445" indent="-228600">
              <a:lnSpc>
                <a:spcPct val="105600"/>
              </a:lnSpc>
              <a:spcBef>
                <a:spcPts val="110"/>
              </a:spcBef>
              <a:buChar char="•"/>
              <a:tabLst>
                <a:tab pos="641350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firearms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home,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if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so, </a:t>
            </a:r>
            <a:br>
              <a:rPr lang="en-US" sz="2250" b="0" spc="-25" dirty="0">
                <a:solidFill>
                  <a:srgbClr val="020302"/>
                </a:solidFill>
                <a:cs typeface="Arial"/>
              </a:rPr>
            </a:br>
            <a:r>
              <a:rPr lang="en-US" sz="2250" b="0" dirty="0">
                <a:solidFill>
                  <a:srgbClr val="020302"/>
                </a:solidFill>
                <a:cs typeface="Arial"/>
              </a:rPr>
              <a:t>how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they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secured?</a:t>
            </a:r>
            <a:endParaRPr lang="en-US" sz="2250" b="0" dirty="0">
              <a:cs typeface="Arial"/>
            </a:endParaRPr>
          </a:p>
          <a:p>
            <a:pPr marL="640715" indent="-227965">
              <a:lnSpc>
                <a:spcPct val="100000"/>
              </a:lnSpc>
              <a:spcBef>
                <a:spcPts val="254"/>
              </a:spcBef>
              <a:buChar char="•"/>
              <a:tabLst>
                <a:tab pos="640715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Will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other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adults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children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be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there?</a:t>
            </a:r>
            <a:endParaRPr lang="en-US" sz="2250" b="0" dirty="0">
              <a:cs typeface="Arial"/>
            </a:endParaRPr>
          </a:p>
          <a:p>
            <a:pPr marL="640715" indent="-227965">
              <a:lnSpc>
                <a:spcPct val="100000"/>
              </a:lnSpc>
              <a:spcBef>
                <a:spcPts val="260"/>
              </a:spcBef>
              <a:buChar char="•"/>
              <a:tabLst>
                <a:tab pos="640715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going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to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home?</a:t>
            </a:r>
            <a:endParaRPr lang="en-US" sz="2250" b="0" dirty="0">
              <a:cs typeface="Arial"/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A9B78E8-6A21-51D1-8C4B-BF53E7CD0AA8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1180892" y="1831165"/>
            <a:ext cx="9493734" cy="490445"/>
          </a:xfrm>
        </p:spPr>
        <p:txBody>
          <a:bodyPr/>
          <a:lstStyle/>
          <a:p>
            <a:r>
              <a:rPr lang="en-US" sz="2400" b="1" dirty="0">
                <a:solidFill>
                  <a:srgbClr val="36286B"/>
                </a:solidFill>
                <a:cs typeface="Arial"/>
              </a:rPr>
              <a:t>Here are</a:t>
            </a:r>
            <a:r>
              <a:rPr lang="en-US" sz="2400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some</a:t>
            </a:r>
            <a:r>
              <a:rPr lang="en-US" sz="2400" b="1" spc="1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tips</a:t>
            </a:r>
            <a:r>
              <a:rPr lang="en-US" sz="2400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on</a:t>
            </a:r>
            <a:r>
              <a:rPr lang="en-US" sz="2400" b="1" spc="1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how</a:t>
            </a:r>
            <a:r>
              <a:rPr lang="en-US" sz="2400" b="1" spc="1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to</a:t>
            </a:r>
            <a:r>
              <a:rPr lang="en-US" sz="2400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get</a:t>
            </a:r>
            <a:r>
              <a:rPr lang="en-US" sz="2400" b="1" spc="1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the</a:t>
            </a:r>
            <a:r>
              <a:rPr lang="en-US" sz="2400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conversation</a:t>
            </a:r>
            <a:r>
              <a:rPr lang="en-US" sz="2400" b="1" spc="1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spc="-10" dirty="0">
                <a:solidFill>
                  <a:srgbClr val="36286B"/>
                </a:solidFill>
                <a:cs typeface="Arial"/>
              </a:rPr>
              <a:t>going:</a:t>
            </a:r>
            <a:endParaRPr lang="en-US" sz="2400" dirty="0">
              <a:solidFill>
                <a:srgbClr val="36286B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4845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65522-583F-C66E-47A6-3CCDA698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79" y="399475"/>
            <a:ext cx="8386011" cy="545432"/>
          </a:xfrm>
        </p:spPr>
        <p:txBody>
          <a:bodyPr>
            <a:noAutofit/>
          </a:bodyPr>
          <a:lstStyle/>
          <a:p>
            <a:r>
              <a:rPr lang="en-US" spc="-100" dirty="0">
                <a:solidFill>
                  <a:srgbClr val="36286B"/>
                </a:solidFill>
              </a:rPr>
              <a:t>SAFELY</a:t>
            </a:r>
            <a:r>
              <a:rPr lang="en-US" spc="-204" dirty="0">
                <a:solidFill>
                  <a:srgbClr val="36286B"/>
                </a:solidFill>
              </a:rPr>
              <a:t> </a:t>
            </a:r>
            <a:r>
              <a:rPr lang="en-US" dirty="0">
                <a:solidFill>
                  <a:srgbClr val="7A5D99"/>
                </a:solidFill>
              </a:rPr>
              <a:t>HOST</a:t>
            </a:r>
            <a:r>
              <a:rPr lang="en-US" spc="-265" dirty="0">
                <a:solidFill>
                  <a:srgbClr val="7A5D99"/>
                </a:solidFill>
              </a:rPr>
              <a:t> </a:t>
            </a:r>
            <a:r>
              <a:rPr lang="en-US" spc="-10" dirty="0">
                <a:solidFill>
                  <a:srgbClr val="7A5D99"/>
                </a:solidFill>
              </a:rPr>
              <a:t>YOUTH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FE0CD-96FC-4F7F-D843-AF82C569CD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779" y="1906780"/>
            <a:ext cx="9958138" cy="952595"/>
          </a:xfrm>
        </p:spPr>
        <p:txBody>
          <a:bodyPr>
            <a:normAutofit/>
          </a:bodyPr>
          <a:lstStyle/>
          <a:p>
            <a:pPr marL="355600" indent="-342900">
              <a:lnSpc>
                <a:spcPct val="100000"/>
              </a:lnSpc>
              <a:spcBef>
                <a:spcPts val="103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Set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expectations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provide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information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upfront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to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other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parents.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69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How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to host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party:</a:t>
            </a:r>
            <a:endParaRPr lang="en-US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70A331-8ADE-1C4B-E821-62B0581191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42494" y="2843333"/>
            <a:ext cx="5299702" cy="2389054"/>
          </a:xfrm>
        </p:spPr>
        <p:txBody>
          <a:bodyPr>
            <a:noAutofit/>
          </a:bodyPr>
          <a:lstStyle/>
          <a:p>
            <a:pPr marL="241300" marR="951230" indent="-228600">
              <a:lnSpc>
                <a:spcPct val="103699"/>
              </a:lnSpc>
              <a:buChar char="•"/>
              <a:tabLst>
                <a:tab pos="241300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Agree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guest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list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don’t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admit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others.</a:t>
            </a:r>
            <a:endParaRPr lang="en-US" sz="2250" b="0" dirty="0"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459"/>
              </a:spcBef>
              <a:buChar char="•"/>
              <a:tabLst>
                <a:tab pos="240665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Discuss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ground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rules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before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party.</a:t>
            </a:r>
            <a:endParaRPr lang="en-US" sz="2250" b="0" dirty="0">
              <a:cs typeface="Arial"/>
            </a:endParaRPr>
          </a:p>
          <a:p>
            <a:pPr marL="241300" marR="158750" indent="-228600">
              <a:lnSpc>
                <a:spcPct val="103699"/>
              </a:lnSpc>
              <a:spcBef>
                <a:spcPts val="360"/>
              </a:spcBef>
              <a:buChar char="•"/>
              <a:tabLst>
                <a:tab pos="241300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Encourage</a:t>
            </a:r>
            <a:r>
              <a:rPr lang="en-US" sz="2250" b="0" spc="-3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child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to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plan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party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with</a:t>
            </a:r>
            <a:r>
              <a:rPr lang="en-US" sz="2250" b="0" spc="-3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responsible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friend.</a:t>
            </a:r>
            <a:endParaRPr lang="en-US" sz="2250" b="0" dirty="0"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459"/>
              </a:spcBef>
              <a:buChar char="•"/>
              <a:tabLst>
                <a:tab pos="240665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Brainstorm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fun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activities.</a:t>
            </a:r>
            <a:endParaRPr lang="en-US" sz="225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6D806C9-E7A0-9CE1-CB0B-ECAA7C9A821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77779" y="991569"/>
            <a:ext cx="9204159" cy="817353"/>
          </a:xfrm>
        </p:spPr>
        <p:txBody>
          <a:bodyPr>
            <a:noAutofit/>
          </a:bodyPr>
          <a:lstStyle/>
          <a:p>
            <a:pPr marL="30480" marR="2134235">
              <a:lnSpc>
                <a:spcPts val="3000"/>
              </a:lnSpc>
              <a:spcBef>
                <a:spcPts val="250"/>
              </a:spcBef>
            </a:pPr>
            <a:r>
              <a:rPr lang="en-US" b="1" dirty="0">
                <a:solidFill>
                  <a:srgbClr val="36286B"/>
                </a:solidFill>
                <a:cs typeface="Arial"/>
              </a:rPr>
              <a:t>If</a:t>
            </a:r>
            <a:r>
              <a:rPr lang="en-US" b="1" spc="-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you’re the</a:t>
            </a:r>
            <a:r>
              <a:rPr lang="en-US" b="1" spc="-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one hosting</a:t>
            </a:r>
            <a:r>
              <a:rPr lang="en-US" b="1" spc="-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youth in</a:t>
            </a:r>
            <a:r>
              <a:rPr lang="en-US" b="1" spc="-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your </a:t>
            </a:r>
            <a:r>
              <a:rPr lang="en-US" b="1" spc="-20" dirty="0">
                <a:solidFill>
                  <a:srgbClr val="36286B"/>
                </a:solidFill>
                <a:cs typeface="Arial"/>
              </a:rPr>
              <a:t>home,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here</a:t>
            </a:r>
            <a:r>
              <a:rPr lang="en-US" b="1" spc="-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are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some</a:t>
            </a:r>
            <a:r>
              <a:rPr lang="en-US" b="1" spc="-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things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to</a:t>
            </a:r>
            <a:r>
              <a:rPr lang="en-US" b="1" spc="-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spc="-10" dirty="0">
                <a:solidFill>
                  <a:srgbClr val="36286B"/>
                </a:solidFill>
                <a:cs typeface="Arial"/>
              </a:rPr>
              <a:t>consider.</a:t>
            </a:r>
            <a:endParaRPr lang="en-US" dirty="0">
              <a:solidFill>
                <a:srgbClr val="36286B"/>
              </a:solidFill>
              <a:cs typeface="Arial"/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A9363E5-0CDB-D446-4D82-ED5A73F23B9E}"/>
              </a:ext>
            </a:extLst>
          </p:cNvPr>
          <p:cNvSpPr txBox="1">
            <a:spLocks/>
          </p:cNvSpPr>
          <p:nvPr/>
        </p:nvSpPr>
        <p:spPr>
          <a:xfrm>
            <a:off x="6342196" y="2843333"/>
            <a:ext cx="5299702" cy="2847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9250" indent="-3333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58347E"/>
              </a:buClr>
              <a:buFont typeface="System Font Regular"/>
              <a:buChar char="▲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87375" indent="-2222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73125" indent="-2698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8875" indent="-2857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0665" marR="292735" indent="-228600">
              <a:lnSpc>
                <a:spcPct val="103699"/>
              </a:lnSpc>
              <a:buChar char="•"/>
              <a:tabLst>
                <a:tab pos="240665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If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someone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brings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any substance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into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home,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ask them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to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leave.</a:t>
            </a:r>
            <a:endParaRPr lang="en-US" sz="2250" b="0" dirty="0"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459"/>
              </a:spcBef>
              <a:buChar char="•"/>
              <a:tabLst>
                <a:tab pos="240665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If someone leaves, they cannot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return.</a:t>
            </a:r>
            <a:endParaRPr lang="en-US" sz="2250" b="0" dirty="0">
              <a:cs typeface="Arial"/>
            </a:endParaRPr>
          </a:p>
          <a:p>
            <a:pPr marL="240665" marR="275590" indent="-228600">
              <a:lnSpc>
                <a:spcPct val="103699"/>
              </a:lnSpc>
              <a:spcBef>
                <a:spcPts val="360"/>
              </a:spcBef>
              <a:buChar char="•"/>
              <a:tabLst>
                <a:tab pos="240665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Have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plenty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of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snacks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and </a:t>
            </a:r>
            <a:br>
              <a:rPr lang="en-US" sz="2250" b="0" spc="-25" dirty="0">
                <a:solidFill>
                  <a:srgbClr val="020302"/>
                </a:solidFill>
                <a:cs typeface="Arial"/>
              </a:rPr>
            </a:br>
            <a:r>
              <a:rPr lang="en-US" sz="2250" b="0" dirty="0">
                <a:solidFill>
                  <a:srgbClr val="020302"/>
                </a:solidFill>
                <a:cs typeface="Arial"/>
              </a:rPr>
              <a:t>non-alcoholic drinks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available.</a:t>
            </a:r>
            <a:endParaRPr lang="en-US" sz="2250" b="0" dirty="0">
              <a:cs typeface="Arial"/>
            </a:endParaRPr>
          </a:p>
          <a:p>
            <a:pPr marL="240665" marR="545465" indent="-228600">
              <a:lnSpc>
                <a:spcPct val="103699"/>
              </a:lnSpc>
              <a:spcBef>
                <a:spcPts val="360"/>
              </a:spcBef>
              <a:buChar char="•"/>
              <a:tabLst>
                <a:tab pos="240665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Be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visible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available,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but </a:t>
            </a:r>
            <a:br>
              <a:rPr lang="en-US" sz="2250" b="0" spc="-25" dirty="0">
                <a:solidFill>
                  <a:srgbClr val="020302"/>
                </a:solidFill>
                <a:cs typeface="Arial"/>
              </a:rPr>
            </a:br>
            <a:r>
              <a:rPr lang="en-US" sz="2250" b="0" dirty="0">
                <a:solidFill>
                  <a:srgbClr val="020302"/>
                </a:solidFill>
                <a:cs typeface="Arial"/>
              </a:rPr>
              <a:t>don’t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join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party.</a:t>
            </a:r>
            <a:endParaRPr lang="en-US" sz="2250" b="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1055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8253B-CADB-C4B7-7838-B8D2CF836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9" y="1288662"/>
            <a:ext cx="6380747" cy="1460500"/>
          </a:xfrm>
        </p:spPr>
        <p:txBody>
          <a:bodyPr>
            <a:normAutofit/>
          </a:bodyPr>
          <a:lstStyle/>
          <a:p>
            <a:r>
              <a:rPr lang="en-US" spc="-75" dirty="0">
                <a:solidFill>
                  <a:srgbClr val="FFFFFF"/>
                </a:solidFill>
              </a:rPr>
              <a:t>SUBSTANCE</a:t>
            </a:r>
            <a:r>
              <a:rPr lang="en-US" spc="-235" dirty="0">
                <a:solidFill>
                  <a:srgbClr val="FFFFFF"/>
                </a:solidFill>
              </a:rPr>
              <a:t> </a:t>
            </a:r>
            <a:r>
              <a:rPr lang="en-US" spc="-25" dirty="0">
                <a:solidFill>
                  <a:srgbClr val="FFFFFF"/>
                </a:solidFill>
              </a:rPr>
              <a:t>AND </a:t>
            </a:r>
            <a:r>
              <a:rPr lang="en-US" spc="-65" dirty="0">
                <a:solidFill>
                  <a:srgbClr val="FFFFFF"/>
                </a:solidFill>
              </a:rPr>
              <a:t>MEDICATION</a:t>
            </a:r>
            <a:r>
              <a:rPr lang="en-US" spc="-204" dirty="0">
                <a:solidFill>
                  <a:srgbClr val="FFFFFF"/>
                </a:solidFill>
              </a:rPr>
              <a:t> </a:t>
            </a:r>
            <a:r>
              <a:rPr lang="en-US" spc="-10" dirty="0">
                <a:solidFill>
                  <a:srgbClr val="FFFFFF"/>
                </a:solidFill>
              </a:rPr>
              <a:t>SAFETY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37EB-F3A8-E22F-5D9A-B96D3B385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249" y="2749162"/>
            <a:ext cx="5618021" cy="1694501"/>
          </a:xfrm>
        </p:spPr>
        <p:txBody>
          <a:bodyPr/>
          <a:lstStyle/>
          <a:p>
            <a:r>
              <a:rPr lang="en-US" sz="2400" dirty="0">
                <a:solidFill>
                  <a:srgbClr val="FFFFFF"/>
                </a:solidFill>
                <a:cs typeface="Arial"/>
              </a:rPr>
              <a:t>Creating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a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healthy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home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environment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for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youth is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about more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than just 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hosting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safe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parties.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Let’s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take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a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look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at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spc="-20" dirty="0">
                <a:solidFill>
                  <a:srgbClr val="FFFFFF"/>
                </a:solidFill>
                <a:cs typeface="Arial"/>
              </a:rPr>
              <a:t>some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other</a:t>
            </a:r>
            <a:r>
              <a:rPr lang="en-US" sz="2400" spc="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behaviors.</a:t>
            </a:r>
            <a:endParaRPr lang="en-US" sz="2400" dirty="0"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999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1BF76-1C5A-5959-0CC0-E9E79243D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2448"/>
            <a:ext cx="10691191" cy="625475"/>
          </a:xfrm>
        </p:spPr>
        <p:txBody>
          <a:bodyPr>
            <a:noAutofit/>
          </a:bodyPr>
          <a:lstStyle/>
          <a:p>
            <a:r>
              <a:rPr lang="en-US" spc="-75" dirty="0">
                <a:solidFill>
                  <a:srgbClr val="36286B"/>
                </a:solidFill>
              </a:rPr>
              <a:t>SUBSTANCE</a:t>
            </a:r>
            <a:r>
              <a:rPr lang="en-US" spc="-235" dirty="0">
                <a:solidFill>
                  <a:srgbClr val="36286B"/>
                </a:solidFill>
              </a:rPr>
              <a:t> </a:t>
            </a:r>
            <a:r>
              <a:rPr lang="en-US" dirty="0">
                <a:solidFill>
                  <a:srgbClr val="36286B"/>
                </a:solidFill>
              </a:rPr>
              <a:t>AND</a:t>
            </a:r>
            <a:r>
              <a:rPr lang="en-US" spc="-220" dirty="0">
                <a:solidFill>
                  <a:srgbClr val="36286B"/>
                </a:solidFill>
              </a:rPr>
              <a:t> </a:t>
            </a:r>
            <a:r>
              <a:rPr lang="en-US" spc="-60" dirty="0">
                <a:solidFill>
                  <a:srgbClr val="36286B"/>
                </a:solidFill>
              </a:rPr>
              <a:t>MEDICATION</a:t>
            </a:r>
            <a:r>
              <a:rPr lang="en-US" spc="-145" dirty="0">
                <a:solidFill>
                  <a:srgbClr val="36286B"/>
                </a:solidFill>
              </a:rPr>
              <a:t> </a:t>
            </a:r>
            <a:r>
              <a:rPr lang="en-US" spc="-10" dirty="0">
                <a:solidFill>
                  <a:srgbClr val="7A5D99"/>
                </a:solidFill>
              </a:rPr>
              <a:t>SAFETY</a:t>
            </a:r>
            <a:endParaRPr lang="en-US" dirty="0">
              <a:solidFill>
                <a:srgbClr val="7A5D99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561DC-3ED2-AF5B-49B7-4875FB1577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00291"/>
            <a:ext cx="10504990" cy="2369884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36286B"/>
                </a:solidFill>
                <a:cs typeface="Arial"/>
              </a:rPr>
              <a:t>Legal</a:t>
            </a:r>
            <a:r>
              <a:rPr lang="en-US" b="1" spc="-11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spc="-20" dirty="0">
                <a:solidFill>
                  <a:srgbClr val="36286B"/>
                </a:solidFill>
                <a:cs typeface="Arial"/>
              </a:rPr>
              <a:t>Substances</a:t>
            </a:r>
            <a:r>
              <a:rPr lang="en-US" b="1" spc="-10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spc="-10" dirty="0">
                <a:solidFill>
                  <a:srgbClr val="36286B"/>
                </a:solidFill>
                <a:cs typeface="Arial"/>
              </a:rPr>
              <a:t>(Cannabis/Alcohol/Tobacco):</a:t>
            </a:r>
            <a:endParaRPr lang="en-US" dirty="0">
              <a:cs typeface="Arial"/>
            </a:endParaRPr>
          </a:p>
          <a:p>
            <a:pPr marL="409575" indent="-409575">
              <a:lnSpc>
                <a:spcPct val="100000"/>
              </a:lnSpc>
              <a:spcBef>
                <a:spcPts val="27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Put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substances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designated,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locked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location.</a:t>
            </a:r>
            <a:endParaRPr lang="en-US" sz="2250" b="0" dirty="0">
              <a:cs typeface="Arial"/>
            </a:endParaRPr>
          </a:p>
          <a:p>
            <a:pPr marL="409575" marR="513715" indent="-409575">
              <a:lnSpc>
                <a:spcPct val="103699"/>
              </a:lnSpc>
              <a:spcBef>
                <a:spcPts val="5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Let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friends, visitors,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 parents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know your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plans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for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securing</a:t>
            </a:r>
            <a:r>
              <a:rPr lang="en-US" sz="2250" b="0" spc="-3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substances.</a:t>
            </a:r>
            <a:endParaRPr lang="en-US" sz="2250" b="0" dirty="0">
              <a:cs typeface="Arial"/>
            </a:endParaRPr>
          </a:p>
          <a:p>
            <a:pPr marL="409575" marR="69850" indent="-409575">
              <a:lnSpc>
                <a:spcPct val="103699"/>
              </a:lnSpc>
              <a:spcBef>
                <a:spcPts val="5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Model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behaviors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want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to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see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your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children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by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not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drinking,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smoking,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vaping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excess.</a:t>
            </a:r>
            <a:endParaRPr lang="en-US" sz="2250" b="0" dirty="0">
              <a:cs typeface="Arial"/>
            </a:endParaRPr>
          </a:p>
          <a:p>
            <a:pPr marL="409575" indent="-409575">
              <a:lnSpc>
                <a:spcPct val="100000"/>
              </a:lnSpc>
              <a:spcBef>
                <a:spcPts val="15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Have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conversations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about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legal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age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of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consumption.</a:t>
            </a:r>
            <a:endParaRPr lang="en-US" sz="2250" b="0" dirty="0">
              <a:cs typeface="Arial"/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B506739-4D2A-DB7D-D234-0EE1A463F1B4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838200" y="1476981"/>
            <a:ext cx="9737035" cy="767027"/>
          </a:xfrm>
        </p:spPr>
        <p:txBody>
          <a:bodyPr>
            <a:noAutofit/>
          </a:bodyPr>
          <a:lstStyle/>
          <a:p>
            <a:r>
              <a:rPr lang="en-US" b="1" spc="-20" dirty="0">
                <a:solidFill>
                  <a:srgbClr val="36286B"/>
                </a:solidFill>
                <a:cs typeface="Arial"/>
              </a:rPr>
              <a:t>You</a:t>
            </a:r>
            <a:r>
              <a:rPr lang="en-US" b="1" spc="-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can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take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action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today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to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help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ensure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youth</a:t>
            </a:r>
            <a:r>
              <a:rPr lang="en-US" b="1" spc="1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have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spc="-10" dirty="0">
                <a:solidFill>
                  <a:srgbClr val="36286B"/>
                </a:solidFill>
                <a:cs typeface="Arial"/>
              </a:rPr>
              <a:t>decreased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contact</a:t>
            </a:r>
            <a:r>
              <a:rPr lang="en-US" b="1" spc="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with</a:t>
            </a:r>
            <a:r>
              <a:rPr lang="en-US" b="1" spc="1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substances</a:t>
            </a:r>
            <a:r>
              <a:rPr lang="en-US" b="1" spc="2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or</a:t>
            </a:r>
            <a:r>
              <a:rPr lang="en-US" b="1" spc="1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medication</a:t>
            </a:r>
            <a:r>
              <a:rPr lang="en-US" b="1" spc="1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in</a:t>
            </a:r>
            <a:r>
              <a:rPr lang="en-US" b="1" spc="15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dirty="0">
                <a:solidFill>
                  <a:srgbClr val="36286B"/>
                </a:solidFill>
                <a:cs typeface="Arial"/>
              </a:rPr>
              <a:t>your</a:t>
            </a:r>
            <a:r>
              <a:rPr lang="en-US" b="1" spc="2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b="1" spc="-10" dirty="0">
                <a:solidFill>
                  <a:srgbClr val="36286B"/>
                </a:solidFill>
                <a:cs typeface="Arial"/>
              </a:rPr>
              <a:t>home.</a:t>
            </a:r>
            <a:endParaRPr lang="en-US" b="1" dirty="0">
              <a:solidFill>
                <a:srgbClr val="36286B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0270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C683890-A3F1-C6FA-CC36-2C32F37A81D0}"/>
              </a:ext>
            </a:extLst>
          </p:cNvPr>
          <p:cNvSpPr/>
          <p:nvPr/>
        </p:nvSpPr>
        <p:spPr>
          <a:xfrm>
            <a:off x="8037596" y="2124636"/>
            <a:ext cx="3311722" cy="19229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4ECA635-4BA9-BA87-E6AB-1A08DBB854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4292" y="1738437"/>
            <a:ext cx="5983638" cy="2766717"/>
          </a:xfrm>
        </p:spPr>
        <p:txBody>
          <a:bodyPr>
            <a:normAutofit fontScale="92500" lnSpcReduction="20000"/>
          </a:bodyPr>
          <a:lstStyle/>
          <a:p>
            <a:r>
              <a:rPr lang="en-US" sz="2600" spc="-20" dirty="0"/>
              <a:t>Medication</a:t>
            </a:r>
            <a:r>
              <a:rPr lang="en-US" sz="2600" spc="-70" dirty="0"/>
              <a:t> </a:t>
            </a:r>
            <a:r>
              <a:rPr lang="en-US" sz="2600" spc="-10" dirty="0"/>
              <a:t>Safety:</a:t>
            </a:r>
          </a:p>
          <a:p>
            <a:pPr marL="374650" marR="82550" indent="-362585">
              <a:lnSpc>
                <a:spcPct val="120000"/>
              </a:lnSpc>
              <a:spcBef>
                <a:spcPts val="2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Have</a:t>
            </a:r>
            <a:r>
              <a:rPr lang="en-US" b="0" spc="-15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all</a:t>
            </a:r>
            <a:r>
              <a:rPr lang="en-US" b="0" spc="-20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medications</a:t>
            </a:r>
            <a:r>
              <a:rPr lang="en-US" b="0" spc="-15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(prescription</a:t>
            </a:r>
            <a:br>
              <a:rPr lang="en-US" b="0" spc="-25" dirty="0">
                <a:solidFill>
                  <a:srgbClr val="020302"/>
                </a:solidFill>
                <a:cs typeface="Arial" panose="020B0604020202020204" pitchFamily="34" charset="0"/>
              </a:rPr>
            </a:br>
            <a:r>
              <a:rPr lang="en-US" b="0" spc="-25" dirty="0">
                <a:solidFill>
                  <a:srgbClr val="020302"/>
                </a:solidFill>
                <a:cs typeface="Arial" panose="020B0604020202020204" pitchFamily="34" charset="0"/>
              </a:rPr>
              <a:t>or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over-the-counter)</a:t>
            </a:r>
            <a:r>
              <a:rPr lang="en-US" b="0" spc="-10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up high and </a:t>
            </a:r>
            <a:b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</a:b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out of sight</a:t>
            </a:r>
            <a:r>
              <a:rPr lang="en-US" b="0" spc="-10" dirty="0">
                <a:solidFill>
                  <a:srgbClr val="020302"/>
                </a:solidFill>
                <a:cs typeface="Arial" panose="020B0604020202020204" pitchFamily="34" charset="0"/>
              </a:rPr>
              <a:t>.</a:t>
            </a:r>
            <a:endParaRPr lang="en-US" dirty="0">
              <a:cs typeface="Arial" panose="020B0604020202020204" pitchFamily="34" charset="0"/>
            </a:endParaRPr>
          </a:p>
          <a:p>
            <a:pPr marL="355600" indent="-342900">
              <a:lnSpc>
                <a:spcPct val="120000"/>
              </a:lnSpc>
              <a:spcBef>
                <a:spcPts val="15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Only</a:t>
            </a:r>
            <a:r>
              <a:rPr lang="en-US" b="0" spc="-10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take</a:t>
            </a:r>
            <a:r>
              <a:rPr lang="en-US" b="0" spc="-15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medication</a:t>
            </a:r>
            <a:r>
              <a:rPr lang="en-US" b="0" spc="-10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as</a:t>
            </a:r>
            <a:r>
              <a:rPr lang="en-US" b="0" spc="-10" dirty="0">
                <a:solidFill>
                  <a:srgbClr val="020302"/>
                </a:solidFill>
                <a:cs typeface="Arial" panose="020B0604020202020204" pitchFamily="34" charset="0"/>
              </a:rPr>
              <a:t> prescribed.</a:t>
            </a:r>
            <a:endParaRPr lang="en-US" dirty="0">
              <a:cs typeface="Arial" panose="020B0604020202020204" pitchFamily="34" charset="0"/>
            </a:endParaRPr>
          </a:p>
          <a:p>
            <a:pPr marL="374650" marR="5080" indent="-362585">
              <a:lnSpc>
                <a:spcPct val="120000"/>
              </a:lnSpc>
              <a:spcBef>
                <a:spcPts val="5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Practice</a:t>
            </a:r>
            <a:r>
              <a:rPr lang="en-US" b="0" spc="-15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proper</a:t>
            </a:r>
            <a:r>
              <a:rPr lang="en-US" b="0" spc="-15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disposal</a:t>
            </a:r>
            <a:r>
              <a:rPr lang="en-US" b="0" spc="-15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practices</a:t>
            </a:r>
            <a:r>
              <a:rPr lang="en-US" b="0" spc="-10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spc="-20" dirty="0">
                <a:solidFill>
                  <a:srgbClr val="020302"/>
                </a:solidFill>
                <a:cs typeface="Arial" panose="020B0604020202020204" pitchFamily="34" charset="0"/>
              </a:rPr>
              <a:t>like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a</a:t>
            </a:r>
            <a:r>
              <a:rPr lang="en-US" b="0" spc="-30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local</a:t>
            </a:r>
            <a:r>
              <a:rPr lang="en-US" b="0" spc="-20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medication</a:t>
            </a:r>
            <a:r>
              <a:rPr lang="en-US" b="0" spc="-20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b="0" dirty="0">
                <a:solidFill>
                  <a:srgbClr val="020302"/>
                </a:solidFill>
                <a:cs typeface="Arial" panose="020B0604020202020204" pitchFamily="34" charset="0"/>
              </a:rPr>
              <a:t>drop</a:t>
            </a:r>
            <a:r>
              <a:rPr lang="en-US" b="0" spc="-20" dirty="0">
                <a:solidFill>
                  <a:srgbClr val="020302"/>
                </a:solidFill>
                <a:cs typeface="Arial" panose="020B0604020202020204" pitchFamily="34" charset="0"/>
              </a:rPr>
              <a:t> box </a:t>
            </a:r>
            <a:r>
              <a:rPr lang="en-US" b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or </a:t>
            </a:r>
            <a:r>
              <a:rPr lang="en-US" b="0" dirty="0" err="1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Deterra</a:t>
            </a:r>
            <a:r>
              <a:rPr lang="en-US" b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bag.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B5540BA-D85C-C1E2-E84E-252F6B6FE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320" y="683183"/>
            <a:ext cx="11582140" cy="625475"/>
          </a:xfrm>
        </p:spPr>
        <p:txBody>
          <a:bodyPr>
            <a:noAutofit/>
          </a:bodyPr>
          <a:lstStyle/>
          <a:p>
            <a:r>
              <a:rPr lang="en-US" spc="-75" dirty="0">
                <a:solidFill>
                  <a:srgbClr val="36286B"/>
                </a:solidFill>
              </a:rPr>
              <a:t>SUBSTANCE</a:t>
            </a:r>
            <a:r>
              <a:rPr lang="en-US" spc="-235" dirty="0">
                <a:solidFill>
                  <a:srgbClr val="36286B"/>
                </a:solidFill>
              </a:rPr>
              <a:t> </a:t>
            </a:r>
            <a:r>
              <a:rPr lang="en-US" dirty="0">
                <a:solidFill>
                  <a:srgbClr val="36286B"/>
                </a:solidFill>
              </a:rPr>
              <a:t>AND</a:t>
            </a:r>
            <a:r>
              <a:rPr lang="en-US" spc="-220" dirty="0">
                <a:solidFill>
                  <a:srgbClr val="36286B"/>
                </a:solidFill>
              </a:rPr>
              <a:t> </a:t>
            </a:r>
            <a:r>
              <a:rPr lang="en-US" spc="-60" dirty="0">
                <a:solidFill>
                  <a:srgbClr val="36286B"/>
                </a:solidFill>
              </a:rPr>
              <a:t>MEDICATION</a:t>
            </a:r>
            <a:r>
              <a:rPr lang="en-US" spc="-145" dirty="0">
                <a:solidFill>
                  <a:srgbClr val="36286B"/>
                </a:solidFill>
              </a:rPr>
              <a:t> </a:t>
            </a:r>
            <a:r>
              <a:rPr lang="en-US" spc="-20" dirty="0">
                <a:solidFill>
                  <a:srgbClr val="7A5D99"/>
                </a:solidFill>
              </a:rPr>
              <a:t>SAFET</a:t>
            </a:r>
            <a:r>
              <a:rPr lang="en-US" spc="235" dirty="0">
                <a:solidFill>
                  <a:srgbClr val="7A5D99"/>
                </a:solidFill>
              </a:rPr>
              <a:t>Y</a:t>
            </a:r>
            <a:r>
              <a:rPr lang="en-US" sz="2400" dirty="0">
                <a:solidFill>
                  <a:srgbClr val="36286B"/>
                </a:solidFill>
              </a:rPr>
              <a:t>(CON</a:t>
            </a:r>
            <a:r>
              <a:rPr lang="en-US" sz="2400" spc="-270" dirty="0">
                <a:solidFill>
                  <a:srgbClr val="36286B"/>
                </a:solidFill>
              </a:rPr>
              <a:t>T</a:t>
            </a:r>
            <a:r>
              <a:rPr lang="en-US" sz="2400" dirty="0">
                <a:solidFill>
                  <a:srgbClr val="36286B"/>
                </a:solidFill>
              </a:rPr>
              <a:t>.)</a:t>
            </a:r>
            <a:endParaRPr lang="en-US" sz="2400" dirty="0"/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163E38A4-4FB9-E40A-E879-029F852F98CB}"/>
              </a:ext>
            </a:extLst>
          </p:cNvPr>
          <p:cNvSpPr txBox="1"/>
          <p:nvPr/>
        </p:nvSpPr>
        <p:spPr>
          <a:xfrm>
            <a:off x="8422725" y="2372589"/>
            <a:ext cx="2769143" cy="14446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en-US" sz="2400" b="1" spc="-25" dirty="0">
                <a:solidFill>
                  <a:srgbClr val="36286B"/>
                </a:solidFill>
                <a:cs typeface="Arial" panose="020B0604020202020204" pitchFamily="34" charset="0"/>
              </a:rPr>
              <a:t>Conversation Tip: </a:t>
            </a:r>
            <a:r>
              <a:rPr lang="en-US" sz="225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Most that use get </a:t>
            </a:r>
            <a:br>
              <a:rPr lang="en-US" sz="225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</a:br>
            <a:r>
              <a:rPr lang="en-US" sz="225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it from their family and friends. </a:t>
            </a:r>
            <a:endParaRPr sz="225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517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8F2B0FB-C2B8-2BE8-F51A-73EA52D28AFA}"/>
              </a:ext>
            </a:extLst>
          </p:cNvPr>
          <p:cNvSpPr/>
          <p:nvPr/>
        </p:nvSpPr>
        <p:spPr>
          <a:xfrm>
            <a:off x="7090727" y="1804543"/>
            <a:ext cx="3128774" cy="16084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906C80-2EF4-BDFF-52F8-D143250E0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599" y="607764"/>
            <a:ext cx="9379226" cy="62547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6286B"/>
                </a:solidFill>
              </a:rPr>
              <a:t>OTHER</a:t>
            </a:r>
            <a:r>
              <a:rPr lang="en-US" spc="-210" dirty="0">
                <a:solidFill>
                  <a:srgbClr val="36286B"/>
                </a:solidFill>
              </a:rPr>
              <a:t> </a:t>
            </a:r>
            <a:r>
              <a:rPr lang="en-US" spc="-45" dirty="0">
                <a:solidFill>
                  <a:srgbClr val="7A5D99"/>
                </a:solidFill>
              </a:rPr>
              <a:t>SAFETY</a:t>
            </a:r>
            <a:r>
              <a:rPr lang="en-US" spc="-245" dirty="0">
                <a:solidFill>
                  <a:srgbClr val="715490"/>
                </a:solidFill>
              </a:rPr>
              <a:t> </a:t>
            </a:r>
            <a:r>
              <a:rPr lang="en-US" spc="-30" dirty="0">
                <a:solidFill>
                  <a:srgbClr val="36286B"/>
                </a:solidFill>
              </a:rPr>
              <a:t>CONSIDERATIONS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6DFF4C-8A54-E296-5C0F-B0AEFB0AAE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26731" y="1366683"/>
            <a:ext cx="6145670" cy="3506952"/>
          </a:xfrm>
        </p:spPr>
        <p:txBody>
          <a:bodyPr>
            <a:normAutofit lnSpcReduction="10000"/>
          </a:bodyPr>
          <a:lstStyle/>
          <a:p>
            <a:r>
              <a:rPr lang="en-US" sz="2400" b="1" spc="-10" dirty="0">
                <a:solidFill>
                  <a:srgbClr val="36286B"/>
                </a:solidFill>
                <a:cs typeface="Arial"/>
              </a:rPr>
              <a:t>Firearms:</a:t>
            </a:r>
          </a:p>
          <a:p>
            <a:pPr marL="355600" indent="-342900">
              <a:lnSpc>
                <a:spcPct val="110000"/>
              </a:lnSpc>
              <a:spcBef>
                <a:spcPts val="12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spc="-45" dirty="0">
                <a:solidFill>
                  <a:srgbClr val="020302"/>
                </a:solidFill>
                <a:cs typeface="Arial"/>
              </a:rPr>
              <a:t>If they see a gun, don’t touch it </a:t>
            </a:r>
            <a:br>
              <a:rPr lang="en-US" sz="2250" b="0" spc="-45" dirty="0">
                <a:solidFill>
                  <a:srgbClr val="020302"/>
                </a:solidFill>
                <a:cs typeface="Arial"/>
              </a:rPr>
            </a:br>
            <a:r>
              <a:rPr lang="en-US" sz="2250" b="0" spc="-45" dirty="0">
                <a:solidFill>
                  <a:srgbClr val="020302"/>
                </a:solidFill>
                <a:cs typeface="Arial"/>
              </a:rPr>
              <a:t>and tell an adult. 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10000"/>
              </a:lnSpc>
              <a:spcBef>
                <a:spcPts val="15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Look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into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gun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safes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or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locks.</a:t>
            </a:r>
            <a:endParaRPr lang="en-US" sz="2250" b="0" dirty="0">
              <a:cs typeface="Arial"/>
            </a:endParaRPr>
          </a:p>
          <a:p>
            <a:pPr marL="374650" marR="5080" indent="-362585">
              <a:lnSpc>
                <a:spcPct val="110000"/>
              </a:lnSpc>
              <a:spcBef>
                <a:spcPts val="5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If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there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firearms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or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weapons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br>
              <a:rPr lang="en-US" sz="2250" b="0" spc="-15" dirty="0">
                <a:solidFill>
                  <a:srgbClr val="020302"/>
                </a:solidFill>
                <a:cs typeface="Arial"/>
              </a:rPr>
            </a:b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home,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ensure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that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they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br>
              <a:rPr lang="en-US" sz="2250" b="0" spc="-10" dirty="0">
                <a:solidFill>
                  <a:srgbClr val="020302"/>
                </a:solidFill>
                <a:cs typeface="Arial"/>
              </a:rPr>
            </a:br>
            <a:r>
              <a:rPr lang="en-US" sz="2250" b="0" dirty="0">
                <a:solidFill>
                  <a:srgbClr val="020302"/>
                </a:solidFill>
                <a:cs typeface="Arial"/>
              </a:rPr>
              <a:t>properly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locked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stored.</a:t>
            </a:r>
            <a:endParaRPr lang="en-US" sz="2250" b="0" dirty="0">
              <a:cs typeface="Arial"/>
            </a:endParaRPr>
          </a:p>
          <a:p>
            <a:pPr marL="374650" marR="219710" indent="-362585">
              <a:lnSpc>
                <a:spcPct val="110000"/>
              </a:lnSpc>
              <a:spcBef>
                <a:spcPts val="10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Have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direct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conversations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with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other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parents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about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firearms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 their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home.</a:t>
            </a:r>
            <a:endParaRPr lang="en-US" sz="2250" b="0" dirty="0">
              <a:cs typeface="Arial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DCF6F8A3-CAC0-E8EA-0D24-46EF3BD57F37}"/>
              </a:ext>
            </a:extLst>
          </p:cNvPr>
          <p:cNvSpPr txBox="1"/>
          <p:nvPr/>
        </p:nvSpPr>
        <p:spPr>
          <a:xfrm>
            <a:off x="7366178" y="2045897"/>
            <a:ext cx="2609957" cy="10752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spcBef>
                <a:spcPts val="105"/>
              </a:spcBef>
            </a:pPr>
            <a:r>
              <a:rPr lang="en-US" sz="2400" b="1" spc="-25" dirty="0">
                <a:solidFill>
                  <a:srgbClr val="36286B"/>
                </a:solidFill>
                <a:cs typeface="Arial" panose="020B0604020202020204" pitchFamily="34" charset="0"/>
              </a:rPr>
              <a:t>Conversation Tip: </a:t>
            </a:r>
            <a:r>
              <a:rPr lang="en-US" sz="225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Don't touch it and walk away.</a:t>
            </a:r>
          </a:p>
        </p:txBody>
      </p:sp>
    </p:spTree>
    <p:extLst>
      <p:ext uri="{BB962C8B-B14F-4D97-AF65-F5344CB8AC3E}">
        <p14:creationId xmlns:p14="http://schemas.microsoft.com/office/powerpoint/2010/main" val="1087232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35EBB0-9ADC-43E1-1FF9-902DC0052153}"/>
              </a:ext>
            </a:extLst>
          </p:cNvPr>
          <p:cNvSpPr/>
          <p:nvPr/>
        </p:nvSpPr>
        <p:spPr>
          <a:xfrm>
            <a:off x="5419164" y="1250576"/>
            <a:ext cx="5664099" cy="36451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409157-F86C-BEEB-48B4-64BA476A8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564" y="0"/>
            <a:ext cx="11635408" cy="1404040"/>
          </a:xfrm>
        </p:spPr>
        <p:txBody>
          <a:bodyPr>
            <a:normAutofit/>
          </a:bodyPr>
          <a:lstStyle/>
          <a:p>
            <a:r>
              <a:rPr lang="en-US" sz="4700" dirty="0">
                <a:solidFill>
                  <a:srgbClr val="36286B"/>
                </a:solidFill>
              </a:rPr>
              <a:t>OTHER</a:t>
            </a:r>
            <a:r>
              <a:rPr lang="en-US" sz="4700" spc="-130" dirty="0">
                <a:solidFill>
                  <a:srgbClr val="7A5D99"/>
                </a:solidFill>
              </a:rPr>
              <a:t> </a:t>
            </a:r>
            <a:r>
              <a:rPr lang="en-US" sz="4700" spc="-45" dirty="0">
                <a:solidFill>
                  <a:srgbClr val="7A5D99"/>
                </a:solidFill>
              </a:rPr>
              <a:t>SAFETY</a:t>
            </a:r>
            <a:r>
              <a:rPr lang="en-US" sz="4700" spc="-245" dirty="0">
                <a:solidFill>
                  <a:srgbClr val="7A5D99"/>
                </a:solidFill>
              </a:rPr>
              <a:t> </a:t>
            </a:r>
            <a:r>
              <a:rPr lang="en-US" sz="4700" spc="-70" dirty="0">
                <a:solidFill>
                  <a:srgbClr val="36286B"/>
                </a:solidFill>
              </a:rPr>
              <a:t>CONSIDERATIONS</a:t>
            </a:r>
            <a:r>
              <a:rPr lang="en-US" sz="4700" spc="-785" dirty="0">
                <a:solidFill>
                  <a:srgbClr val="36286B"/>
                </a:solidFill>
              </a:rPr>
              <a:t> </a:t>
            </a:r>
            <a:r>
              <a:rPr lang="en-US" sz="2700" spc="-10" dirty="0">
                <a:solidFill>
                  <a:srgbClr val="36286B"/>
                </a:solidFill>
              </a:rPr>
              <a:t>(CONT.)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D57DB-A22E-7A22-934F-07C6DE87D8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8736" y="1411959"/>
            <a:ext cx="4755351" cy="3645181"/>
          </a:xfrm>
        </p:spPr>
        <p:txBody>
          <a:bodyPr>
            <a:noAutofit/>
          </a:bodyPr>
          <a:lstStyle/>
          <a:p>
            <a:pPr marL="12700" marR="1272540">
              <a:lnSpc>
                <a:spcPts val="2600"/>
              </a:lnSpc>
              <a:spcBef>
                <a:spcPts val="420"/>
              </a:spcBef>
              <a:spcAft>
                <a:spcPts val="600"/>
              </a:spcAft>
            </a:pPr>
            <a:r>
              <a:rPr lang="en-US" dirty="0">
                <a:effectLst/>
              </a:rPr>
              <a:t>Healthy Relationships:</a:t>
            </a:r>
          </a:p>
          <a:p>
            <a:pPr marL="374650" marR="5080" indent="-362585">
              <a:spcBef>
                <a:spcPts val="215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Excess</a:t>
            </a:r>
            <a:r>
              <a:rPr lang="en-US" sz="2250" b="0" spc="-5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substance</a:t>
            </a:r>
            <a:r>
              <a:rPr lang="en-US" sz="2250" b="0" spc="-4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is </a:t>
            </a:r>
            <a:br>
              <a:rPr lang="en-US" sz="2250" b="0" dirty="0">
                <a:solidFill>
                  <a:srgbClr val="020302"/>
                </a:solidFill>
                <a:cs typeface="Arial"/>
              </a:rPr>
            </a:br>
            <a:r>
              <a:rPr lang="en-US" sz="2250" b="0" dirty="0">
                <a:solidFill>
                  <a:srgbClr val="020302"/>
                </a:solidFill>
                <a:cs typeface="Arial"/>
              </a:rPr>
              <a:t>associated with most </a:t>
            </a:r>
            <a:br>
              <a:rPr lang="en-US" sz="2250" b="0" dirty="0">
                <a:solidFill>
                  <a:srgbClr val="020302"/>
                </a:solidFill>
                <a:cs typeface="Arial"/>
              </a:rPr>
            </a:br>
            <a:r>
              <a:rPr lang="en-US" sz="2250" b="0" dirty="0">
                <a:solidFill>
                  <a:srgbClr val="020302"/>
                </a:solidFill>
                <a:cs typeface="Arial"/>
              </a:rPr>
              <a:t>cases of sexual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assault.</a:t>
            </a:r>
            <a:endParaRPr lang="en-US" sz="2250" b="0" dirty="0">
              <a:cs typeface="Arial"/>
            </a:endParaRPr>
          </a:p>
          <a:p>
            <a:pPr marL="374650" marR="151130" indent="-362585">
              <a:spcBef>
                <a:spcPts val="5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Victims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of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sexual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assault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 </a:t>
            </a:r>
            <a:br>
              <a:rPr lang="en-US" sz="2250" b="0" spc="-25" dirty="0">
                <a:solidFill>
                  <a:srgbClr val="020302"/>
                </a:solidFill>
                <a:cs typeface="Arial"/>
              </a:rPr>
            </a:b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are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most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often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abused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by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someone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they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know.</a:t>
            </a:r>
            <a:endParaRPr lang="en-US" sz="2250" b="0" dirty="0"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D19E05-3653-DE49-1C7F-98322DD9A7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75643" y="1377146"/>
            <a:ext cx="5507621" cy="395503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pc="-20" dirty="0"/>
              <a:t>Conversation</a:t>
            </a:r>
            <a:r>
              <a:rPr lang="en-US" spc="-80" dirty="0"/>
              <a:t> </a:t>
            </a:r>
            <a:r>
              <a:rPr lang="en-US" spc="-10" dirty="0"/>
              <a:t>tips:</a:t>
            </a:r>
          </a:p>
          <a:p>
            <a:pPr marL="191770" marR="17780" indent="-179070">
              <a:lnSpc>
                <a:spcPts val="2500"/>
              </a:lnSpc>
              <a:spcBef>
                <a:spcPts val="0"/>
              </a:spcBef>
              <a:spcAft>
                <a:spcPts val="600"/>
              </a:spcAft>
              <a:buFontTx/>
              <a:buChar char="•"/>
              <a:tabLst>
                <a:tab pos="241300" algn="l"/>
              </a:tabLst>
            </a:pPr>
            <a:r>
              <a:rPr lang="en-US" sz="2250" b="0" dirty="0">
                <a:solidFill>
                  <a:srgbClr val="020302"/>
                </a:solidFill>
              </a:rPr>
              <a:t>Discuss</a:t>
            </a:r>
            <a:r>
              <a:rPr lang="en-US" sz="2250" b="0" spc="-1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the</a:t>
            </a:r>
            <a:r>
              <a:rPr lang="en-US" sz="2250" b="0" spc="-1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importance</a:t>
            </a:r>
            <a:r>
              <a:rPr lang="en-US" sz="2250" b="0" spc="-1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of</a:t>
            </a:r>
            <a:r>
              <a:rPr lang="en-US" sz="2250" b="0" spc="-10" dirty="0">
                <a:solidFill>
                  <a:srgbClr val="020302"/>
                </a:solidFill>
              </a:rPr>
              <a:t> watching  </a:t>
            </a:r>
            <a:br>
              <a:rPr lang="en-US" sz="2250" b="0" spc="-10" dirty="0">
                <a:solidFill>
                  <a:srgbClr val="020302"/>
                </a:solidFill>
              </a:rPr>
            </a:br>
            <a:r>
              <a:rPr lang="en-US" sz="2250" b="0" dirty="0">
                <a:solidFill>
                  <a:srgbClr val="020302"/>
                </a:solidFill>
              </a:rPr>
              <a:t>and</a:t>
            </a:r>
            <a:r>
              <a:rPr lang="en-US" sz="2250" b="0" spc="-1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covering</a:t>
            </a:r>
            <a:r>
              <a:rPr lang="en-US" sz="2250" b="0" spc="-1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their</a:t>
            </a:r>
            <a:r>
              <a:rPr lang="en-US" sz="2250" b="0" spc="-15" dirty="0">
                <a:solidFill>
                  <a:srgbClr val="020302"/>
                </a:solidFill>
              </a:rPr>
              <a:t> </a:t>
            </a:r>
            <a:r>
              <a:rPr lang="en-US" sz="2250" b="0" spc="-10" dirty="0">
                <a:solidFill>
                  <a:srgbClr val="020302"/>
                </a:solidFill>
              </a:rPr>
              <a:t>drink.</a:t>
            </a:r>
            <a:endParaRPr lang="en-US" sz="2250" dirty="0"/>
          </a:p>
          <a:p>
            <a:pPr marL="186055" marR="5080" indent="-173355">
              <a:lnSpc>
                <a:spcPts val="2500"/>
              </a:lnSpc>
              <a:spcBef>
                <a:spcPts val="0"/>
              </a:spcBef>
              <a:spcAft>
                <a:spcPts val="600"/>
              </a:spcAft>
              <a:buFontTx/>
              <a:buChar char="•"/>
              <a:tabLst>
                <a:tab pos="241300" algn="l"/>
              </a:tabLst>
            </a:pPr>
            <a:r>
              <a:rPr lang="en-US" sz="2250" b="0" spc="-45" dirty="0">
                <a:solidFill>
                  <a:srgbClr val="020302"/>
                </a:solidFill>
              </a:rPr>
              <a:t>Talk</a:t>
            </a:r>
            <a:r>
              <a:rPr lang="en-US" sz="2250" b="0" spc="-2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about</a:t>
            </a:r>
            <a:r>
              <a:rPr lang="en-US" sz="2250" b="0" spc="-2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boundaries</a:t>
            </a:r>
            <a:r>
              <a:rPr lang="en-US" sz="2250" b="0" spc="-2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and</a:t>
            </a:r>
            <a:r>
              <a:rPr lang="en-US" sz="2250" b="0" spc="-20" dirty="0">
                <a:solidFill>
                  <a:srgbClr val="020302"/>
                </a:solidFill>
              </a:rPr>
              <a:t> </a:t>
            </a:r>
            <a:r>
              <a:rPr lang="en-US" sz="2250" b="0" spc="-10" dirty="0">
                <a:solidFill>
                  <a:srgbClr val="020302"/>
                </a:solidFill>
              </a:rPr>
              <a:t>consent, </a:t>
            </a:r>
            <a:br>
              <a:rPr lang="en-US" sz="2250" b="0" spc="-10" dirty="0">
                <a:solidFill>
                  <a:srgbClr val="020302"/>
                </a:solidFill>
              </a:rPr>
            </a:br>
            <a:r>
              <a:rPr lang="en-US" sz="2250" b="0" dirty="0">
                <a:solidFill>
                  <a:srgbClr val="020302"/>
                </a:solidFill>
              </a:rPr>
              <a:t>and</a:t>
            </a:r>
            <a:r>
              <a:rPr lang="en-US" sz="2250" b="0" spc="-20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how</a:t>
            </a:r>
            <a:r>
              <a:rPr lang="en-US" sz="2250" b="0" spc="-20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to</a:t>
            </a:r>
            <a:r>
              <a:rPr lang="en-US" sz="2250" b="0" spc="-20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communicate</a:t>
            </a:r>
            <a:r>
              <a:rPr lang="en-US" sz="2250" b="0" spc="-15" dirty="0">
                <a:solidFill>
                  <a:srgbClr val="020302"/>
                </a:solidFill>
              </a:rPr>
              <a:t> </a:t>
            </a:r>
            <a:r>
              <a:rPr lang="en-US" sz="2250" b="0" spc="-10" dirty="0">
                <a:solidFill>
                  <a:srgbClr val="020302"/>
                </a:solidFill>
              </a:rPr>
              <a:t>them.</a:t>
            </a:r>
            <a:endParaRPr lang="en-US" sz="2250" dirty="0"/>
          </a:p>
          <a:p>
            <a:pPr marL="191770" marR="80645" indent="-179070">
              <a:lnSpc>
                <a:spcPts val="2500"/>
              </a:lnSpc>
              <a:spcBef>
                <a:spcPts val="0"/>
              </a:spcBef>
              <a:spcAft>
                <a:spcPts val="600"/>
              </a:spcAft>
              <a:buFontTx/>
              <a:buChar char="•"/>
              <a:tabLst>
                <a:tab pos="241300" algn="l"/>
              </a:tabLst>
            </a:pPr>
            <a:r>
              <a:rPr lang="en-US" sz="2250" b="0" dirty="0">
                <a:solidFill>
                  <a:srgbClr val="020302"/>
                </a:solidFill>
              </a:rPr>
              <a:t>Help</a:t>
            </a:r>
            <a:r>
              <a:rPr lang="en-US" sz="2250" b="0" spc="-10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your</a:t>
            </a:r>
            <a:r>
              <a:rPr lang="en-US" sz="2250" b="0" spc="-10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child</a:t>
            </a:r>
            <a:r>
              <a:rPr lang="en-US" sz="2250" b="0" spc="-10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identify</a:t>
            </a:r>
            <a:r>
              <a:rPr lang="en-US" sz="2250" b="0" spc="-10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safe</a:t>
            </a:r>
            <a:r>
              <a:rPr lang="en-US" sz="2250" b="0" spc="-10" dirty="0">
                <a:solidFill>
                  <a:srgbClr val="020302"/>
                </a:solidFill>
              </a:rPr>
              <a:t> people </a:t>
            </a:r>
            <a:br>
              <a:rPr lang="en-US" sz="2250" b="0" spc="-10" dirty="0">
                <a:solidFill>
                  <a:srgbClr val="020302"/>
                </a:solidFill>
              </a:rPr>
            </a:br>
            <a:r>
              <a:rPr lang="en-US" sz="2250" b="0" dirty="0">
                <a:solidFill>
                  <a:srgbClr val="020302"/>
                </a:solidFill>
              </a:rPr>
              <a:t>and</a:t>
            </a:r>
            <a:r>
              <a:rPr lang="en-US" sz="2250" b="0" spc="-10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spaces</a:t>
            </a:r>
            <a:r>
              <a:rPr lang="en-US" sz="2250" b="0" spc="-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in</a:t>
            </a:r>
            <a:r>
              <a:rPr lang="en-US" sz="2250" b="0" spc="-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the</a:t>
            </a:r>
            <a:r>
              <a:rPr lang="en-US" sz="2250" b="0" spc="-5" dirty="0">
                <a:solidFill>
                  <a:srgbClr val="020302"/>
                </a:solidFill>
              </a:rPr>
              <a:t> </a:t>
            </a:r>
            <a:r>
              <a:rPr lang="en-US" sz="2250" b="0" spc="-10" dirty="0">
                <a:solidFill>
                  <a:srgbClr val="020302"/>
                </a:solidFill>
              </a:rPr>
              <a:t>home.</a:t>
            </a:r>
            <a:endParaRPr lang="en-US" sz="2250" dirty="0"/>
          </a:p>
          <a:p>
            <a:pPr marL="241300" marR="190500" indent="-228600">
              <a:lnSpc>
                <a:spcPts val="2500"/>
              </a:lnSpc>
              <a:spcBef>
                <a:spcPts val="0"/>
              </a:spcBef>
              <a:spcAft>
                <a:spcPts val="600"/>
              </a:spcAft>
              <a:buFontTx/>
              <a:buChar char="•"/>
              <a:tabLst>
                <a:tab pos="241300" algn="l"/>
              </a:tabLst>
            </a:pPr>
            <a:r>
              <a:rPr lang="en-US" sz="2250" b="0" dirty="0">
                <a:solidFill>
                  <a:srgbClr val="020302"/>
                </a:solidFill>
              </a:rPr>
              <a:t>Establish</a:t>
            </a:r>
            <a:r>
              <a:rPr lang="en-US" sz="2250" b="0" spc="-20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a plan</a:t>
            </a:r>
            <a:r>
              <a:rPr lang="en-US" sz="2250" b="0" spc="-15" dirty="0">
                <a:solidFill>
                  <a:srgbClr val="020302"/>
                </a:solidFill>
              </a:rPr>
              <a:t> </a:t>
            </a:r>
            <a:r>
              <a:rPr lang="en-US" sz="2250" b="0" spc="-10" dirty="0">
                <a:solidFill>
                  <a:srgbClr val="020302"/>
                </a:solidFill>
              </a:rPr>
              <a:t>so </a:t>
            </a:r>
            <a:r>
              <a:rPr lang="en-US" sz="2250" b="0" dirty="0">
                <a:solidFill>
                  <a:srgbClr val="020302"/>
                </a:solidFill>
              </a:rPr>
              <a:t>your</a:t>
            </a:r>
            <a:r>
              <a:rPr lang="en-US" sz="2250" b="0" spc="-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child</a:t>
            </a:r>
            <a:r>
              <a:rPr lang="en-US" sz="2250" b="0" spc="-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has</a:t>
            </a:r>
            <a:r>
              <a:rPr lang="en-US" sz="2250" b="0" spc="-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an</a:t>
            </a:r>
            <a:r>
              <a:rPr lang="en-US" sz="2250" b="0" spc="-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“out”</a:t>
            </a:r>
            <a:r>
              <a:rPr lang="en-US" sz="2250" b="0" spc="-5" dirty="0">
                <a:solidFill>
                  <a:srgbClr val="020302"/>
                </a:solidFill>
              </a:rPr>
              <a:t> </a:t>
            </a:r>
            <a:r>
              <a:rPr lang="en-US" sz="2250" b="0" dirty="0">
                <a:solidFill>
                  <a:srgbClr val="020302"/>
                </a:solidFill>
              </a:rPr>
              <a:t>from </a:t>
            </a:r>
            <a:r>
              <a:rPr lang="en-US" sz="2250" b="0" spc="-25" dirty="0">
                <a:solidFill>
                  <a:srgbClr val="020302"/>
                </a:solidFill>
              </a:rPr>
              <a:t>any </a:t>
            </a:r>
            <a:r>
              <a:rPr lang="en-US" sz="2250" b="0" dirty="0">
                <a:solidFill>
                  <a:srgbClr val="020302"/>
                </a:solidFill>
              </a:rPr>
              <a:t>uncomfortable</a:t>
            </a:r>
            <a:r>
              <a:rPr lang="en-US" sz="2250" b="0" spc="-70" dirty="0">
                <a:solidFill>
                  <a:srgbClr val="020302"/>
                </a:solidFill>
              </a:rPr>
              <a:t> </a:t>
            </a:r>
            <a:r>
              <a:rPr lang="en-US" sz="2250" b="0" spc="-10" dirty="0">
                <a:solidFill>
                  <a:srgbClr val="020302"/>
                </a:solidFill>
              </a:rPr>
              <a:t>situation.</a:t>
            </a:r>
            <a:endParaRPr lang="en-US" sz="2250" dirty="0"/>
          </a:p>
        </p:txBody>
      </p:sp>
    </p:spTree>
    <p:extLst>
      <p:ext uri="{BB962C8B-B14F-4D97-AF65-F5344CB8AC3E}">
        <p14:creationId xmlns:p14="http://schemas.microsoft.com/office/powerpoint/2010/main" val="926707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256C154-AB2F-7888-7DC1-778BD7B43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71101" y="2107368"/>
            <a:ext cx="9071070" cy="2128966"/>
          </a:xfrm>
        </p:spPr>
        <p:txBody>
          <a:bodyPr>
            <a:noAutofit/>
          </a:bodyPr>
          <a:lstStyle/>
          <a:p>
            <a:pPr marL="383540" marR="5080" indent="-36258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 panose="020B0604020202020204" pitchFamily="34" charset="0"/>
              </a:rPr>
              <a:t>Have</a:t>
            </a:r>
            <a:r>
              <a:rPr lang="en-US" sz="2250" b="0" spc="-5" dirty="0">
                <a:solidFill>
                  <a:srgbClr val="020302"/>
                </a:solidFill>
                <a:cs typeface="Arial" panose="020B0604020202020204" pitchFamily="34" charset="0"/>
              </a:rPr>
              <a:t> </a:t>
            </a:r>
            <a:r>
              <a:rPr lang="en-US" sz="2250" b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conversations about online safety and set parental controls.</a:t>
            </a:r>
            <a:endParaRPr lang="en-US" sz="2250" b="0" dirty="0">
              <a:cs typeface="Arial" panose="020B0604020202020204" pitchFamily="34" charset="0"/>
            </a:endParaRPr>
          </a:p>
          <a:p>
            <a:pPr marL="408940" marR="291465" indent="-38798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Ask other parents how they monitor online activity.</a:t>
            </a:r>
          </a:p>
          <a:p>
            <a:pPr marL="408940" marR="291465" indent="-38798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Talk to youth about risks of sharing personal information online.</a:t>
            </a:r>
          </a:p>
          <a:p>
            <a:pPr marL="408940" marR="291465" indent="-38798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00000"/>
                </a:solidFill>
                <a:cs typeface="Arial" panose="020B0604020202020204" pitchFamily="34" charset="0"/>
              </a:rPr>
              <a:t>E</a:t>
            </a:r>
            <a:r>
              <a:rPr lang="en-US" sz="2250" b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ncourage them to talk to an adult if they come across someone or something suspicious.</a:t>
            </a:r>
            <a:endParaRPr lang="en-US" sz="2250" b="0" dirty="0"/>
          </a:p>
          <a:p>
            <a:pPr marL="20955" marR="291465">
              <a:lnSpc>
                <a:spcPts val="2700"/>
              </a:lnSpc>
              <a:spcBef>
                <a:spcPts val="50"/>
              </a:spcBef>
              <a:buClr>
                <a:srgbClr val="58347E"/>
              </a:buClr>
            </a:pPr>
            <a:endParaRPr lang="en-US" sz="2250" b="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8D39CDA9-CF20-C5D5-7897-0A6AF55D69E3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1830736" y="1594739"/>
            <a:ext cx="4772420" cy="450464"/>
          </a:xfrm>
        </p:spPr>
        <p:txBody>
          <a:bodyPr>
            <a:normAutofit lnSpcReduction="10000"/>
          </a:bodyPr>
          <a:lstStyle/>
          <a:p>
            <a:r>
              <a:rPr lang="en-US" sz="2400" b="1" spc="-10" dirty="0">
                <a:solidFill>
                  <a:srgbClr val="36286B"/>
                </a:solidFill>
                <a:cs typeface="Arial"/>
              </a:rPr>
              <a:t>Social</a:t>
            </a:r>
            <a:r>
              <a:rPr lang="en-US" sz="2400" b="1" spc="-120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Media</a:t>
            </a:r>
            <a:r>
              <a:rPr lang="en-US" sz="2400" b="1" spc="-114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dirty="0">
                <a:solidFill>
                  <a:srgbClr val="36286B"/>
                </a:solidFill>
                <a:cs typeface="Arial"/>
              </a:rPr>
              <a:t>and</a:t>
            </a:r>
            <a:r>
              <a:rPr lang="en-US" sz="2400" b="1" spc="-114" dirty="0">
                <a:solidFill>
                  <a:srgbClr val="36286B"/>
                </a:solidFill>
                <a:cs typeface="Arial"/>
              </a:rPr>
              <a:t> </a:t>
            </a:r>
            <a:r>
              <a:rPr lang="en-US" sz="2400" b="1" spc="-10" dirty="0">
                <a:solidFill>
                  <a:srgbClr val="36286B"/>
                </a:solidFill>
                <a:cs typeface="Arial"/>
              </a:rPr>
              <a:t>Gaming: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E6570FE-77AE-27AC-2F9C-809BC7FFF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112" y="486396"/>
            <a:ext cx="10552043" cy="62547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36286B"/>
                </a:solidFill>
              </a:rPr>
              <a:t>OTHE</a:t>
            </a:r>
            <a:r>
              <a:rPr lang="en-US" dirty="0">
                <a:solidFill>
                  <a:schemeClr val="accent1"/>
                </a:solidFill>
              </a:rPr>
              <a:t>R</a:t>
            </a:r>
            <a:r>
              <a:rPr lang="en-US" spc="-130" dirty="0">
                <a:solidFill>
                  <a:schemeClr val="accent1"/>
                </a:solidFill>
              </a:rPr>
              <a:t> </a:t>
            </a:r>
            <a:r>
              <a:rPr lang="en-US" spc="-45" dirty="0">
                <a:solidFill>
                  <a:srgbClr val="7A5D99"/>
                </a:solidFill>
              </a:rPr>
              <a:t>SAFETY</a:t>
            </a:r>
            <a:r>
              <a:rPr lang="en-US" spc="-245" dirty="0">
                <a:solidFill>
                  <a:srgbClr val="715490"/>
                </a:solidFill>
              </a:rPr>
              <a:t> </a:t>
            </a:r>
            <a:r>
              <a:rPr lang="en-US" spc="-70" dirty="0">
                <a:solidFill>
                  <a:srgbClr val="36286B"/>
                </a:solidFill>
              </a:rPr>
              <a:t>CONSIDERATIONS</a:t>
            </a:r>
            <a:r>
              <a:rPr lang="en-US" spc="-785" dirty="0">
                <a:solidFill>
                  <a:srgbClr val="36286B"/>
                </a:solidFill>
              </a:rPr>
              <a:t> </a:t>
            </a:r>
            <a:r>
              <a:rPr lang="en-US" sz="2400" spc="-10" dirty="0">
                <a:solidFill>
                  <a:srgbClr val="36286B"/>
                </a:solidFill>
              </a:rPr>
              <a:t>(CONT.)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88295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39775-ED0D-1A38-94AE-134B5264A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7" y="464519"/>
            <a:ext cx="6669505" cy="625475"/>
          </a:xfrm>
        </p:spPr>
        <p:txBody>
          <a:bodyPr>
            <a:noAutofit/>
          </a:bodyPr>
          <a:lstStyle/>
          <a:p>
            <a:r>
              <a:rPr lang="en-US" spc="-20" dirty="0">
                <a:solidFill>
                  <a:srgbClr val="7A5D99"/>
                </a:solidFill>
              </a:rPr>
              <a:t>POSITIVE</a:t>
            </a:r>
            <a:r>
              <a:rPr lang="en-US" spc="-235" dirty="0">
                <a:solidFill>
                  <a:srgbClr val="715490"/>
                </a:solidFill>
              </a:rPr>
              <a:t> </a:t>
            </a:r>
            <a:r>
              <a:rPr lang="en-US" spc="-10" dirty="0"/>
              <a:t>OUTCOMES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71981-2BDA-466C-AFD3-9D129B27B0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9419" y="1144597"/>
            <a:ext cx="6513736" cy="783517"/>
          </a:xfrm>
        </p:spPr>
        <p:txBody>
          <a:bodyPr>
            <a:normAutofit lnSpcReduction="10000"/>
          </a:bodyPr>
          <a:lstStyle/>
          <a:p>
            <a:r>
              <a:rPr lang="en-US" sz="2400" b="1" dirty="0">
                <a:cs typeface="Arial"/>
              </a:rPr>
              <a:t>See the</a:t>
            </a:r>
            <a:r>
              <a:rPr lang="en-US" sz="2400" b="1" spc="-114" dirty="0">
                <a:cs typeface="Arial"/>
              </a:rPr>
              <a:t> </a:t>
            </a:r>
            <a:r>
              <a:rPr lang="en-US" sz="2400" b="1" spc="-10" dirty="0">
                <a:cs typeface="Arial"/>
              </a:rPr>
              <a:t>impact</a:t>
            </a:r>
            <a:r>
              <a:rPr lang="en-US" sz="2400" b="1" spc="-110" dirty="0">
                <a:cs typeface="Arial"/>
              </a:rPr>
              <a:t> </a:t>
            </a:r>
            <a:r>
              <a:rPr lang="en-US" sz="2400" b="1" dirty="0">
                <a:cs typeface="Arial"/>
              </a:rPr>
              <a:t>these</a:t>
            </a:r>
            <a:r>
              <a:rPr lang="en-US" sz="2400" b="1" spc="-114" dirty="0">
                <a:cs typeface="Arial"/>
              </a:rPr>
              <a:t> </a:t>
            </a:r>
            <a:r>
              <a:rPr lang="en-US" sz="2400" b="1" spc="-10" dirty="0">
                <a:cs typeface="Arial"/>
              </a:rPr>
              <a:t>trusted</a:t>
            </a:r>
            <a:r>
              <a:rPr lang="en-US" sz="2400" b="1" spc="-110" dirty="0">
                <a:cs typeface="Arial"/>
              </a:rPr>
              <a:t> </a:t>
            </a:r>
            <a:r>
              <a:rPr lang="en-US" sz="2400" b="1" spc="-20" dirty="0">
                <a:cs typeface="Arial"/>
              </a:rPr>
              <a:t>strategies</a:t>
            </a:r>
            <a:r>
              <a:rPr lang="en-US" sz="2400" b="1" spc="-110" dirty="0">
                <a:cs typeface="Arial"/>
              </a:rPr>
              <a:t> </a:t>
            </a:r>
            <a:r>
              <a:rPr lang="en-US" sz="2400" b="1" spc="-25" dirty="0">
                <a:cs typeface="Arial"/>
              </a:rPr>
              <a:t>are </a:t>
            </a:r>
            <a:r>
              <a:rPr lang="en-US" sz="2400" b="1" spc="-10" dirty="0">
                <a:cs typeface="Arial"/>
              </a:rPr>
              <a:t>having </a:t>
            </a:r>
            <a:r>
              <a:rPr lang="en-US" sz="2400" b="1" dirty="0">
                <a:cs typeface="Arial"/>
              </a:rPr>
              <a:t>in</a:t>
            </a:r>
            <a:r>
              <a:rPr lang="en-US" sz="2400" b="1" spc="-65" dirty="0">
                <a:cs typeface="Arial"/>
              </a:rPr>
              <a:t> </a:t>
            </a:r>
            <a:r>
              <a:rPr lang="en-US" sz="2400" b="1" spc="-20" dirty="0">
                <a:cs typeface="Arial"/>
              </a:rPr>
              <a:t>Montgomery</a:t>
            </a:r>
            <a:r>
              <a:rPr lang="en-US" sz="2400" b="1" spc="-70" dirty="0">
                <a:cs typeface="Arial"/>
              </a:rPr>
              <a:t> </a:t>
            </a:r>
            <a:r>
              <a:rPr lang="en-US" sz="2400" b="1" spc="-10" dirty="0">
                <a:cs typeface="Arial"/>
              </a:rPr>
              <a:t>County.</a:t>
            </a:r>
            <a:endParaRPr lang="en-US" sz="2400" dirty="0">
              <a:cs typeface="Arial"/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3CC041E3-3D3C-00EF-46C7-9138D4540E56}"/>
              </a:ext>
            </a:extLst>
          </p:cNvPr>
          <p:cNvSpPr txBox="1">
            <a:spLocks/>
          </p:cNvSpPr>
          <p:nvPr/>
        </p:nvSpPr>
        <p:spPr>
          <a:xfrm>
            <a:off x="639417" y="2048295"/>
            <a:ext cx="7411278" cy="3155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9250" indent="-3333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58347E"/>
              </a:buClr>
              <a:buFont typeface="System Font Regular"/>
              <a:buChar char="▲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87375" indent="-2222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73125" indent="-2698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8875" indent="-2857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8" marR="520700" indent="-350838">
              <a:spcBef>
                <a:spcPts val="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sz="2250" dirty="0">
                <a:solidFill>
                  <a:srgbClr val="020302"/>
                </a:solidFill>
                <a:cs typeface="Arial"/>
              </a:rPr>
              <a:t>72%</a:t>
            </a:r>
            <a:r>
              <a:rPr lang="en-US" sz="225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of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Ohio’s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youth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17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under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state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that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they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have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never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had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drink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of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alcohol.*</a:t>
            </a:r>
            <a:endParaRPr lang="en-US" sz="2250" b="0" dirty="0">
              <a:cs typeface="Arial"/>
            </a:endParaRPr>
          </a:p>
          <a:p>
            <a:pPr marL="350838" marR="664845" indent="-350838">
              <a:spcBef>
                <a:spcPts val="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number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of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youth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who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state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they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have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never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had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drink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of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alcohol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(72%)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spc="-10" dirty="0">
                <a:solidFill>
                  <a:srgbClr val="020302"/>
                </a:solidFill>
                <a:cs typeface="Arial"/>
              </a:rPr>
              <a:t>highest </a:t>
            </a:r>
            <a:r>
              <a:rPr lang="en-US" sz="2250" dirty="0">
                <a:solidFill>
                  <a:srgbClr val="020302"/>
                </a:solidFill>
                <a:cs typeface="Arial"/>
              </a:rPr>
              <a:t>number</a:t>
            </a:r>
            <a:r>
              <a:rPr lang="en-US" sz="225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that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has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been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reported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dirty="0">
                <a:solidFill>
                  <a:srgbClr val="020302"/>
                </a:solidFill>
                <a:cs typeface="Arial"/>
              </a:rPr>
              <a:t>8</a:t>
            </a:r>
            <a:r>
              <a:rPr lang="en-US" sz="2250" spc="-10" dirty="0">
                <a:solidFill>
                  <a:srgbClr val="020302"/>
                </a:solidFill>
                <a:cs typeface="Arial"/>
              </a:rPr>
              <a:t> years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.*</a:t>
            </a:r>
            <a:endParaRPr lang="en-US" sz="2250" b="0" dirty="0">
              <a:cs typeface="Arial"/>
            </a:endParaRPr>
          </a:p>
          <a:p>
            <a:pPr marL="350838" marR="982344" indent="-350838">
              <a:spcBef>
                <a:spcPts val="0"/>
              </a:spcBef>
              <a:spcAft>
                <a:spcPts val="600"/>
              </a:spcAft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number one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factor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that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keeps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youth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from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using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substances?</a:t>
            </a:r>
            <a:r>
              <a:rPr lang="en-US" sz="2250" b="0" spc="-6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presence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00000"/>
                </a:solidFill>
                <a:effectLst/>
              </a:rPr>
              <a:t>of </a:t>
            </a:r>
            <a:r>
              <a:rPr lang="en-US" sz="225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one trusted adult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 their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lives.</a:t>
            </a:r>
            <a:endParaRPr lang="en-US" sz="2250" b="0" dirty="0"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D272E3-C8E6-7C84-8029-25AFFA25AB9D}"/>
              </a:ext>
            </a:extLst>
          </p:cNvPr>
          <p:cNvSpPr txBox="1"/>
          <p:nvPr/>
        </p:nvSpPr>
        <p:spPr>
          <a:xfrm>
            <a:off x="699051" y="5358918"/>
            <a:ext cx="6102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9209">
              <a:lnSpc>
                <a:spcPct val="100000"/>
              </a:lnSpc>
            </a:pPr>
            <a:r>
              <a:rPr lang="en-US" sz="1800" dirty="0">
                <a:solidFill>
                  <a:srgbClr val="020302"/>
                </a:solidFill>
                <a:cs typeface="Arial"/>
              </a:rPr>
              <a:t>*Ohio</a:t>
            </a:r>
            <a:r>
              <a:rPr lang="en-US" sz="1800" spc="-3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1800" dirty="0">
                <a:solidFill>
                  <a:srgbClr val="020302"/>
                </a:solidFill>
                <a:cs typeface="Arial"/>
              </a:rPr>
              <a:t>Healthy</a:t>
            </a:r>
            <a:r>
              <a:rPr lang="en-US" sz="1800" spc="-5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1800" spc="-20" dirty="0">
                <a:solidFill>
                  <a:srgbClr val="020302"/>
                </a:solidFill>
                <a:cs typeface="Arial"/>
              </a:rPr>
              <a:t>Youth</a:t>
            </a:r>
            <a:r>
              <a:rPr lang="en-US" sz="1800" spc="-3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1800" dirty="0">
                <a:solidFill>
                  <a:srgbClr val="020302"/>
                </a:solidFill>
                <a:cs typeface="Arial"/>
              </a:rPr>
              <a:t>Environments</a:t>
            </a:r>
            <a:r>
              <a:rPr lang="en-US" sz="1800" spc="-3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1800" spc="-10" dirty="0">
                <a:solidFill>
                  <a:srgbClr val="020302"/>
                </a:solidFill>
                <a:cs typeface="Arial"/>
              </a:rPr>
              <a:t>Survey,</a:t>
            </a:r>
            <a:r>
              <a:rPr lang="en-US" sz="1800" spc="-3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1800" spc="-20" dirty="0">
                <a:solidFill>
                  <a:srgbClr val="020302"/>
                </a:solidFill>
                <a:cs typeface="Arial"/>
              </a:rPr>
              <a:t>2019</a:t>
            </a:r>
            <a:endParaRPr lang="en-US" sz="18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8849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>
            <a:extLst>
              <a:ext uri="{FF2B5EF4-FFF2-40B4-BE49-F238E27FC236}">
                <a16:creationId xmlns:a16="http://schemas.microsoft.com/office/drawing/2014/main" id="{E76D15C2-C87C-A345-60D1-8ACDE14F923B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1153998" y="1178755"/>
            <a:ext cx="11306743" cy="844209"/>
          </a:xfrm>
        </p:spPr>
        <p:txBody>
          <a:bodyPr>
            <a:noAutofit/>
          </a:bodyPr>
          <a:lstStyle/>
          <a:p>
            <a:r>
              <a:rPr lang="en-US" b="1" dirty="0">
                <a:latin typeface="Arial"/>
                <a:cs typeface="Arial"/>
              </a:rPr>
              <a:t>The</a:t>
            </a:r>
            <a:r>
              <a:rPr lang="en-US" b="1" spc="-165" dirty="0">
                <a:latin typeface="Arial"/>
                <a:cs typeface="Arial"/>
              </a:rPr>
              <a:t> </a:t>
            </a:r>
            <a:r>
              <a:rPr lang="en-US" b="1" spc="-20" dirty="0">
                <a:latin typeface="Arial"/>
                <a:cs typeface="Arial"/>
              </a:rPr>
              <a:t>Montgomery</a:t>
            </a:r>
            <a:r>
              <a:rPr lang="en-US" b="1" spc="-110" dirty="0">
                <a:latin typeface="Arial"/>
                <a:cs typeface="Arial"/>
              </a:rPr>
              <a:t> </a:t>
            </a:r>
            <a:r>
              <a:rPr lang="en-US" b="1" spc="-25" dirty="0">
                <a:latin typeface="Arial"/>
                <a:cs typeface="Arial"/>
              </a:rPr>
              <a:t>County</a:t>
            </a:r>
            <a:r>
              <a:rPr lang="en-US" b="1" spc="-145" dirty="0">
                <a:latin typeface="Arial"/>
                <a:cs typeface="Arial"/>
              </a:rPr>
              <a:t> </a:t>
            </a:r>
            <a:r>
              <a:rPr lang="en-US" b="1" spc="-10" dirty="0">
                <a:latin typeface="Arial"/>
                <a:cs typeface="Arial"/>
              </a:rPr>
              <a:t>ADAMHS</a:t>
            </a:r>
            <a:r>
              <a:rPr lang="en-US" b="1" spc="-110" dirty="0">
                <a:latin typeface="Arial"/>
                <a:cs typeface="Arial"/>
              </a:rPr>
              <a:t> </a:t>
            </a:r>
            <a:r>
              <a:rPr lang="en-US" b="1" dirty="0">
                <a:latin typeface="Arial"/>
                <a:cs typeface="Arial"/>
              </a:rPr>
              <a:t>Board</a:t>
            </a:r>
            <a:r>
              <a:rPr lang="en-US" b="1" spc="-110" dirty="0">
                <a:latin typeface="Arial"/>
                <a:cs typeface="Arial"/>
              </a:rPr>
              <a:t> </a:t>
            </a:r>
            <a:r>
              <a:rPr lang="en-US" b="1" dirty="0">
                <a:latin typeface="Arial"/>
                <a:cs typeface="Arial"/>
              </a:rPr>
              <a:t>offers</a:t>
            </a:r>
            <a:r>
              <a:rPr lang="en-US" b="1" spc="-110" dirty="0">
                <a:latin typeface="Arial"/>
                <a:cs typeface="Arial"/>
              </a:rPr>
              <a:t> </a:t>
            </a:r>
            <a:r>
              <a:rPr lang="en-US" b="1" dirty="0">
                <a:latin typeface="Arial"/>
                <a:cs typeface="Arial"/>
              </a:rPr>
              <a:t>FREE</a:t>
            </a:r>
            <a:r>
              <a:rPr lang="en-US" b="1" spc="-110" dirty="0">
                <a:latin typeface="Arial"/>
                <a:cs typeface="Arial"/>
              </a:rPr>
              <a:t> </a:t>
            </a:r>
            <a:r>
              <a:rPr lang="en-US" b="1" spc="-10" dirty="0">
                <a:latin typeface="Arial"/>
                <a:cs typeface="Arial"/>
              </a:rPr>
              <a:t>trainings</a:t>
            </a:r>
            <a:r>
              <a:rPr lang="en-US" b="1" spc="-110" dirty="0">
                <a:latin typeface="Arial"/>
                <a:cs typeface="Arial"/>
              </a:rPr>
              <a:t> </a:t>
            </a:r>
            <a:r>
              <a:rPr lang="en-US" b="1" spc="-25" dirty="0">
                <a:latin typeface="Arial"/>
                <a:cs typeface="Arial"/>
              </a:rPr>
              <a:t>for </a:t>
            </a:r>
            <a:r>
              <a:rPr lang="en-US" b="1" spc="-20" dirty="0">
                <a:latin typeface="Arial"/>
                <a:cs typeface="Arial"/>
              </a:rPr>
              <a:t>Montgomery</a:t>
            </a:r>
            <a:r>
              <a:rPr lang="en-US" b="1" spc="-90" dirty="0">
                <a:latin typeface="Arial"/>
                <a:cs typeface="Arial"/>
              </a:rPr>
              <a:t> </a:t>
            </a:r>
            <a:r>
              <a:rPr lang="en-US" b="1" spc="-10" dirty="0">
                <a:latin typeface="Arial"/>
                <a:cs typeface="Arial"/>
              </a:rPr>
              <a:t>County</a:t>
            </a:r>
            <a:r>
              <a:rPr lang="en-US" b="1" spc="-90" dirty="0">
                <a:latin typeface="Arial"/>
                <a:cs typeface="Arial"/>
              </a:rPr>
              <a:t> </a:t>
            </a:r>
            <a:r>
              <a:rPr lang="en-US" b="1" spc="-10" dirty="0">
                <a:latin typeface="Arial"/>
                <a:cs typeface="Arial"/>
              </a:rPr>
              <a:t>residents.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19255D-1990-E88C-CBEB-1179BDC3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931" y="491290"/>
            <a:ext cx="10552043" cy="625475"/>
          </a:xfrm>
        </p:spPr>
        <p:txBody>
          <a:bodyPr>
            <a:noAutofit/>
          </a:bodyPr>
          <a:lstStyle/>
          <a:p>
            <a:r>
              <a:rPr lang="en-US" spc="-20" dirty="0"/>
              <a:t>READY</a:t>
            </a:r>
            <a:r>
              <a:rPr lang="en-US" spc="-265" dirty="0"/>
              <a:t> </a:t>
            </a:r>
            <a:r>
              <a:rPr lang="en-US" dirty="0"/>
              <a:t>FOR</a:t>
            </a:r>
            <a:r>
              <a:rPr lang="en-US" spc="-185" dirty="0"/>
              <a:t> </a:t>
            </a:r>
            <a:r>
              <a:rPr lang="en-US" dirty="0"/>
              <a:t>MORE</a:t>
            </a:r>
            <a:r>
              <a:rPr lang="en-US" spc="-175" dirty="0"/>
              <a:t> </a:t>
            </a:r>
            <a:r>
              <a:rPr lang="en-US" spc="-25" dirty="0">
                <a:solidFill>
                  <a:srgbClr val="7A5D99"/>
                </a:solidFill>
              </a:rPr>
              <a:t>INFORMATION?</a:t>
            </a:r>
            <a:endParaRPr lang="en-US" dirty="0">
              <a:solidFill>
                <a:srgbClr val="7A5D99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9FB017E-4306-F315-9712-17074C9CAAA8}"/>
              </a:ext>
            </a:extLst>
          </p:cNvPr>
          <p:cNvSpPr txBox="1">
            <a:spLocks/>
          </p:cNvSpPr>
          <p:nvPr/>
        </p:nvSpPr>
        <p:spPr>
          <a:xfrm>
            <a:off x="1127104" y="2164057"/>
            <a:ext cx="3168084" cy="25298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9250" indent="-3333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58347E"/>
              </a:buClr>
              <a:buFont typeface="System Font Regular"/>
              <a:buChar char="▲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87375" indent="-2222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73125" indent="-2698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8875" indent="-2857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marR="318770" indent="-362585">
              <a:spcBef>
                <a:spcPts val="20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dirty="0">
                <a:solidFill>
                  <a:srgbClr val="58347E"/>
                </a:solidFill>
                <a:cs typeface="Arial"/>
              </a:rPr>
              <a:t>Substance</a:t>
            </a:r>
            <a:r>
              <a:rPr lang="en-US" sz="2250" spc="-5" dirty="0">
                <a:solidFill>
                  <a:srgbClr val="58347E"/>
                </a:solidFill>
                <a:cs typeface="Arial"/>
              </a:rPr>
              <a:t> Use:</a:t>
            </a:r>
            <a:endParaRPr lang="en-US" sz="2250" dirty="0">
              <a:solidFill>
                <a:srgbClr val="58347E"/>
              </a:solidFill>
              <a:cs typeface="Arial"/>
            </a:endParaRPr>
          </a:p>
          <a:p>
            <a:pPr marL="640715" indent="-227965">
              <a:spcBef>
                <a:spcPts val="200"/>
              </a:spcBef>
              <a:buFont typeface="Arial" panose="020B0604020202020204" pitchFamily="34" charset="0"/>
              <a:buChar char="•"/>
              <a:tabLst>
                <a:tab pos="640715" algn="l"/>
              </a:tabLst>
            </a:pPr>
            <a:r>
              <a:rPr lang="en-US" sz="2250" b="0" spc="-10" dirty="0">
                <a:solidFill>
                  <a:schemeClr val="tx1"/>
                </a:solidFill>
                <a:cs typeface="Arial"/>
              </a:rPr>
              <a:t>Encompass</a:t>
            </a:r>
            <a:endParaRPr lang="en-US" sz="2250" b="0" dirty="0">
              <a:solidFill>
                <a:schemeClr val="tx1"/>
              </a:solidFill>
              <a:cs typeface="Arial"/>
            </a:endParaRPr>
          </a:p>
          <a:p>
            <a:pPr marL="641350" marR="100330" indent="-228600">
              <a:spcBef>
                <a:spcPts val="145"/>
              </a:spcBef>
              <a:buChar char="•"/>
              <a:tabLst>
                <a:tab pos="641350" algn="l"/>
              </a:tabLst>
            </a:pPr>
            <a:r>
              <a:rPr lang="en-US" sz="2250" b="0" dirty="0">
                <a:solidFill>
                  <a:schemeClr val="tx1"/>
                </a:solidFill>
                <a:cs typeface="Arial"/>
              </a:rPr>
              <a:t>Minimize</a:t>
            </a:r>
            <a:r>
              <a:rPr lang="en-US" sz="2250" b="0" spc="-3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chemeClr val="tx1"/>
                </a:solidFill>
                <a:cs typeface="Arial"/>
              </a:rPr>
              <a:t>Risk, </a:t>
            </a:r>
            <a:r>
              <a:rPr lang="en-US" sz="2250" b="0" dirty="0">
                <a:solidFill>
                  <a:schemeClr val="tx1"/>
                </a:solidFill>
                <a:cs typeface="Arial"/>
              </a:rPr>
              <a:t>Maximize</a:t>
            </a:r>
            <a:r>
              <a:rPr lang="en-US" sz="2250" b="0" spc="-4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chemeClr val="tx1"/>
                </a:solidFill>
                <a:cs typeface="Arial"/>
              </a:rPr>
              <a:t>Life</a:t>
            </a:r>
            <a:endParaRPr lang="en-US" sz="2250" b="0" dirty="0">
              <a:solidFill>
                <a:schemeClr val="tx1"/>
              </a:solidFill>
              <a:cs typeface="Arial"/>
            </a:endParaRPr>
          </a:p>
          <a:p>
            <a:pPr marL="641350" marR="5080" indent="-228600">
              <a:spcBef>
                <a:spcPts val="140"/>
              </a:spcBef>
              <a:buChar char="•"/>
              <a:tabLst>
                <a:tab pos="641350" algn="l"/>
              </a:tabLst>
            </a:pPr>
            <a:r>
              <a:rPr lang="en-US" sz="2250" b="0" dirty="0">
                <a:solidFill>
                  <a:schemeClr val="tx1"/>
                </a:solidFill>
                <a:cs typeface="Arial"/>
              </a:rPr>
              <a:t>Substance</a:t>
            </a:r>
            <a:r>
              <a:rPr lang="en-US" sz="2250" b="0" spc="-4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chemeClr val="tx1"/>
                </a:solidFill>
                <a:cs typeface="Arial"/>
              </a:rPr>
              <a:t>Use </a:t>
            </a:r>
            <a:r>
              <a:rPr lang="en-US" sz="2250" b="0" dirty="0">
                <a:solidFill>
                  <a:schemeClr val="tx1"/>
                </a:solidFill>
                <a:cs typeface="Arial"/>
              </a:rPr>
              <a:t>Disorder </a:t>
            </a:r>
            <a:r>
              <a:rPr lang="en-US" sz="2250" b="0" spc="-25" dirty="0">
                <a:solidFill>
                  <a:schemeClr val="tx1"/>
                </a:solidFill>
                <a:cs typeface="Arial"/>
              </a:rPr>
              <a:t>101</a:t>
            </a:r>
            <a:endParaRPr lang="en-US" sz="2250" b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B2DAF12-1243-0959-C30E-FC9598B1ABFF}"/>
              </a:ext>
            </a:extLst>
          </p:cNvPr>
          <p:cNvSpPr txBox="1">
            <a:spLocks/>
          </p:cNvSpPr>
          <p:nvPr/>
        </p:nvSpPr>
        <p:spPr>
          <a:xfrm>
            <a:off x="4139856" y="2164057"/>
            <a:ext cx="3624147" cy="26978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9250" indent="-3333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58347E"/>
              </a:buClr>
              <a:buFont typeface="System Font Regular"/>
              <a:buChar char="▲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87375" indent="-2222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73125" indent="-2698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8875" indent="-2857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marR="318770" indent="-362585">
              <a:spcBef>
                <a:spcPts val="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dirty="0">
                <a:solidFill>
                  <a:srgbClr val="58347E"/>
                </a:solidFill>
                <a:cs typeface="Arial"/>
              </a:rPr>
              <a:t>Medication </a:t>
            </a:r>
            <a:r>
              <a:rPr lang="en-US" sz="2250" spc="-10" dirty="0">
                <a:solidFill>
                  <a:srgbClr val="58347E"/>
                </a:solidFill>
                <a:cs typeface="Arial"/>
              </a:rPr>
              <a:t>Safety:</a:t>
            </a:r>
            <a:endParaRPr lang="en-US" sz="2250" dirty="0">
              <a:solidFill>
                <a:srgbClr val="58347E"/>
              </a:solidFill>
              <a:cs typeface="Arial"/>
            </a:endParaRPr>
          </a:p>
          <a:p>
            <a:pPr marL="640715" indent="-227965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640715" algn="l"/>
              </a:tabLst>
            </a:pPr>
            <a:r>
              <a:rPr lang="en-US" sz="2250" b="0" spc="-10" dirty="0">
                <a:solidFill>
                  <a:schemeClr val="tx1"/>
                </a:solidFill>
                <a:cs typeface="Arial"/>
              </a:rPr>
              <a:t>Generation RX</a:t>
            </a:r>
          </a:p>
          <a:p>
            <a:pPr marL="374650" marR="318770" indent="-362585">
              <a:spcBef>
                <a:spcPts val="20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dirty="0">
                <a:solidFill>
                  <a:srgbClr val="58347E"/>
                </a:solidFill>
                <a:cs typeface="Arial"/>
              </a:rPr>
              <a:t>Firearms </a:t>
            </a:r>
            <a:r>
              <a:rPr lang="en-US" sz="2250" spc="-10" dirty="0">
                <a:solidFill>
                  <a:srgbClr val="58347E"/>
                </a:solidFill>
                <a:cs typeface="Arial"/>
              </a:rPr>
              <a:t>Safety:</a:t>
            </a:r>
            <a:endParaRPr lang="en-US" sz="2250" dirty="0">
              <a:solidFill>
                <a:srgbClr val="58347E"/>
              </a:solidFill>
              <a:cs typeface="Arial"/>
            </a:endParaRPr>
          </a:p>
          <a:p>
            <a:pPr marL="640715" indent="-227965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640715" algn="l"/>
              </a:tabLst>
            </a:pPr>
            <a:r>
              <a:rPr lang="en-US" sz="2250" b="0" dirty="0">
                <a:solidFill>
                  <a:schemeClr val="tx1"/>
                </a:solidFill>
                <a:cs typeface="Arial"/>
              </a:rPr>
              <a:t>Firearms Safety </a:t>
            </a:r>
            <a:r>
              <a:rPr lang="en-US" sz="2250" b="0" spc="-25" dirty="0">
                <a:solidFill>
                  <a:schemeClr val="tx1"/>
                </a:solidFill>
                <a:cs typeface="Arial"/>
              </a:rPr>
              <a:t>101</a:t>
            </a:r>
          </a:p>
          <a:p>
            <a:pPr marL="374650" marR="318770" indent="-362585">
              <a:spcBef>
                <a:spcPts val="20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spc="-10" dirty="0">
                <a:solidFill>
                  <a:srgbClr val="58347E"/>
                </a:solidFill>
                <a:cs typeface="Arial"/>
              </a:rPr>
              <a:t>S</a:t>
            </a:r>
            <a:r>
              <a:rPr lang="en-US" sz="2250" dirty="0">
                <a:solidFill>
                  <a:srgbClr val="58347E"/>
                </a:solidFill>
                <a:cs typeface="Arial"/>
              </a:rPr>
              <a:t>uicide</a:t>
            </a:r>
            <a:r>
              <a:rPr lang="en-US" sz="2250" spc="-15" dirty="0">
                <a:solidFill>
                  <a:srgbClr val="58347E"/>
                </a:solidFill>
                <a:cs typeface="Arial"/>
              </a:rPr>
              <a:t> </a:t>
            </a:r>
            <a:r>
              <a:rPr lang="en-US" sz="2250" spc="-10" dirty="0">
                <a:solidFill>
                  <a:srgbClr val="58347E"/>
                </a:solidFill>
                <a:cs typeface="Arial"/>
              </a:rPr>
              <a:t>Prevention:</a:t>
            </a:r>
            <a:endParaRPr lang="en-US" sz="2250" dirty="0">
              <a:solidFill>
                <a:srgbClr val="58347E"/>
              </a:solidFill>
              <a:cs typeface="Arial"/>
            </a:endParaRPr>
          </a:p>
          <a:p>
            <a:pPr marL="591820" indent="-179070">
              <a:spcBef>
                <a:spcPts val="0"/>
              </a:spcBef>
              <a:buChar char="•"/>
              <a:tabLst>
                <a:tab pos="591820" algn="l"/>
              </a:tabLst>
            </a:pPr>
            <a:r>
              <a:rPr lang="en-US" sz="2250" b="0" spc="-25" dirty="0">
                <a:solidFill>
                  <a:schemeClr val="tx1"/>
                </a:solidFill>
                <a:cs typeface="Arial"/>
              </a:rPr>
              <a:t>QPR</a:t>
            </a:r>
            <a:endParaRPr lang="en-US" sz="2250" b="0" dirty="0">
              <a:solidFill>
                <a:schemeClr val="tx1"/>
              </a:solidFill>
              <a:cs typeface="Arial"/>
            </a:endParaRPr>
          </a:p>
          <a:p>
            <a:pPr marL="575945" indent="-163195">
              <a:spcBef>
                <a:spcPts val="0"/>
              </a:spcBef>
              <a:buChar char="•"/>
              <a:tabLst>
                <a:tab pos="575945" algn="l"/>
              </a:tabLst>
            </a:pPr>
            <a:r>
              <a:rPr lang="en-US" sz="2250" b="0" spc="-10" dirty="0">
                <a:solidFill>
                  <a:schemeClr val="tx1"/>
                </a:solidFill>
                <a:cs typeface="Arial"/>
              </a:rPr>
              <a:t>ASIST</a:t>
            </a:r>
            <a:endParaRPr lang="en-US" sz="2250" b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FB12FE6-CD95-EB7B-28D0-F21A81CF330E}"/>
              </a:ext>
            </a:extLst>
          </p:cNvPr>
          <p:cNvSpPr txBox="1">
            <a:spLocks/>
          </p:cNvSpPr>
          <p:nvPr/>
        </p:nvSpPr>
        <p:spPr>
          <a:xfrm>
            <a:off x="7683815" y="2164056"/>
            <a:ext cx="4508185" cy="286585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9250" indent="-3333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58347E"/>
              </a:buClr>
              <a:buFont typeface="System Font Regular"/>
              <a:buChar char="▲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87375" indent="-2222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73125" indent="-26987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8875" indent="-2857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marR="318770" indent="-362585">
              <a:lnSpc>
                <a:spcPct val="120000"/>
              </a:lnSpc>
              <a:spcBef>
                <a:spcPts val="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900" spc="-10" dirty="0">
                <a:solidFill>
                  <a:srgbClr val="58347E"/>
                </a:solidFill>
                <a:cs typeface="Arial"/>
              </a:rPr>
              <a:t>S</a:t>
            </a:r>
            <a:r>
              <a:rPr lang="en-US" sz="2900" dirty="0">
                <a:solidFill>
                  <a:srgbClr val="58347E"/>
                </a:solidFill>
                <a:cs typeface="Arial"/>
              </a:rPr>
              <a:t>exual</a:t>
            </a:r>
            <a:r>
              <a:rPr lang="en-US" sz="2900" spc="-135" dirty="0">
                <a:solidFill>
                  <a:srgbClr val="58347E"/>
                </a:solidFill>
                <a:cs typeface="Arial"/>
              </a:rPr>
              <a:t> </a:t>
            </a:r>
            <a:r>
              <a:rPr lang="en-US" sz="2900" dirty="0">
                <a:solidFill>
                  <a:srgbClr val="58347E"/>
                </a:solidFill>
                <a:cs typeface="Arial"/>
              </a:rPr>
              <a:t>Assault</a:t>
            </a:r>
            <a:r>
              <a:rPr lang="en-US" sz="2900" spc="-5" dirty="0">
                <a:solidFill>
                  <a:srgbClr val="58347E"/>
                </a:solidFill>
                <a:cs typeface="Arial"/>
              </a:rPr>
              <a:t> </a:t>
            </a:r>
            <a:r>
              <a:rPr lang="en-US" sz="2900" spc="-10" dirty="0">
                <a:solidFill>
                  <a:srgbClr val="58347E"/>
                </a:solidFill>
                <a:cs typeface="Arial"/>
              </a:rPr>
              <a:t>Prevention:</a:t>
            </a:r>
            <a:endParaRPr lang="en-US" sz="2900" dirty="0">
              <a:solidFill>
                <a:srgbClr val="58347E"/>
              </a:solidFill>
              <a:cs typeface="Arial"/>
            </a:endParaRPr>
          </a:p>
          <a:p>
            <a:pPr marL="640715" indent="-227965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640715" algn="l"/>
              </a:tabLst>
            </a:pPr>
            <a:r>
              <a:rPr lang="en-US" sz="2900" b="0" dirty="0">
                <a:solidFill>
                  <a:schemeClr val="tx1"/>
                </a:solidFill>
                <a:cs typeface="Arial"/>
              </a:rPr>
              <a:t>Stewards of </a:t>
            </a:r>
            <a:r>
              <a:rPr lang="en-US" sz="2900" b="0" spc="-10" dirty="0">
                <a:solidFill>
                  <a:schemeClr val="tx1"/>
                </a:solidFill>
                <a:cs typeface="Arial"/>
              </a:rPr>
              <a:t>Children</a:t>
            </a:r>
            <a:endParaRPr lang="en-US" sz="2900" b="0" dirty="0">
              <a:solidFill>
                <a:schemeClr val="tx1"/>
              </a:solidFill>
              <a:cs typeface="Arial"/>
            </a:endParaRPr>
          </a:p>
          <a:p>
            <a:pPr marL="374650" marR="318770" indent="-362585">
              <a:lnSpc>
                <a:spcPct val="120000"/>
              </a:lnSpc>
              <a:spcBef>
                <a:spcPts val="20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900" spc="-10" dirty="0">
                <a:solidFill>
                  <a:srgbClr val="58347E"/>
                </a:solidFill>
                <a:cs typeface="Arial"/>
              </a:rPr>
              <a:t>S</a:t>
            </a:r>
            <a:r>
              <a:rPr lang="en-US" sz="2900" dirty="0">
                <a:solidFill>
                  <a:srgbClr val="58347E"/>
                </a:solidFill>
                <a:cs typeface="Arial"/>
              </a:rPr>
              <a:t>ocial</a:t>
            </a:r>
            <a:r>
              <a:rPr lang="en-US" sz="2900" spc="-15" dirty="0">
                <a:solidFill>
                  <a:srgbClr val="58347E"/>
                </a:solidFill>
                <a:cs typeface="Arial"/>
              </a:rPr>
              <a:t> </a:t>
            </a:r>
            <a:r>
              <a:rPr lang="en-US" sz="2900" dirty="0">
                <a:solidFill>
                  <a:srgbClr val="58347E"/>
                </a:solidFill>
                <a:cs typeface="Arial"/>
              </a:rPr>
              <a:t>Media</a:t>
            </a:r>
            <a:r>
              <a:rPr lang="en-US" sz="2900" spc="-15" dirty="0">
                <a:solidFill>
                  <a:srgbClr val="58347E"/>
                </a:solidFill>
                <a:cs typeface="Arial"/>
              </a:rPr>
              <a:t> </a:t>
            </a:r>
            <a:r>
              <a:rPr lang="en-US" sz="2900" spc="-20" dirty="0">
                <a:solidFill>
                  <a:srgbClr val="58347E"/>
                </a:solidFill>
                <a:cs typeface="Arial"/>
              </a:rPr>
              <a:t>Use</a:t>
            </a:r>
            <a:r>
              <a:rPr lang="en-US" sz="2900" spc="-10" dirty="0">
                <a:solidFill>
                  <a:srgbClr val="58347E"/>
                </a:solidFill>
                <a:cs typeface="Arial"/>
              </a:rPr>
              <a:t>:</a:t>
            </a:r>
            <a:endParaRPr lang="en-US" sz="2900" dirty="0">
              <a:solidFill>
                <a:srgbClr val="58347E"/>
              </a:solidFill>
              <a:cs typeface="Arial"/>
            </a:endParaRPr>
          </a:p>
          <a:p>
            <a:pPr marL="591820" indent="-179070">
              <a:lnSpc>
                <a:spcPct val="120000"/>
              </a:lnSpc>
              <a:spcBef>
                <a:spcPts val="0"/>
              </a:spcBef>
              <a:buChar char="•"/>
              <a:tabLst>
                <a:tab pos="591820" algn="l"/>
              </a:tabLst>
            </a:pPr>
            <a:r>
              <a:rPr lang="en-US" sz="2900" b="0" dirty="0">
                <a:solidFill>
                  <a:schemeClr val="tx1"/>
                </a:solidFill>
                <a:cs typeface="Arial"/>
              </a:rPr>
              <a:t>Digital</a:t>
            </a:r>
            <a:r>
              <a:rPr lang="en-US" sz="2900" b="0" spc="-1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900" b="0" dirty="0">
                <a:solidFill>
                  <a:schemeClr val="tx1"/>
                </a:solidFill>
                <a:cs typeface="Arial"/>
              </a:rPr>
              <a:t>Detox</a:t>
            </a:r>
            <a:r>
              <a:rPr lang="en-US" sz="2900" b="0" spc="-1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900" b="0" spc="-25" dirty="0">
                <a:solidFill>
                  <a:schemeClr val="tx1"/>
                </a:solidFill>
                <a:cs typeface="Arial"/>
              </a:rPr>
              <a:t>101</a:t>
            </a:r>
          </a:p>
          <a:p>
            <a:pPr marL="374650" marR="318770" indent="-362585">
              <a:lnSpc>
                <a:spcPct val="120000"/>
              </a:lnSpc>
              <a:spcBef>
                <a:spcPts val="20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900" dirty="0">
                <a:solidFill>
                  <a:srgbClr val="58347E"/>
                </a:solidFill>
                <a:cs typeface="Arial"/>
              </a:rPr>
              <a:t>Mental</a:t>
            </a:r>
            <a:r>
              <a:rPr lang="en-US" sz="2900" spc="-10" dirty="0">
                <a:solidFill>
                  <a:srgbClr val="58347E"/>
                </a:solidFill>
                <a:cs typeface="Arial"/>
              </a:rPr>
              <a:t> Health:</a:t>
            </a:r>
            <a:endParaRPr lang="en-US" sz="2900" dirty="0">
              <a:solidFill>
                <a:srgbClr val="58347E"/>
              </a:solidFill>
              <a:cs typeface="Arial"/>
            </a:endParaRPr>
          </a:p>
          <a:p>
            <a:pPr marL="591820" indent="-179070">
              <a:lnSpc>
                <a:spcPct val="120000"/>
              </a:lnSpc>
              <a:spcBef>
                <a:spcPts val="0"/>
              </a:spcBef>
              <a:buChar char="•"/>
              <a:tabLst>
                <a:tab pos="591820" algn="l"/>
              </a:tabLst>
            </a:pPr>
            <a:r>
              <a:rPr lang="en-US" sz="2900" b="0" dirty="0">
                <a:solidFill>
                  <a:schemeClr val="tx1"/>
                </a:solidFill>
                <a:cs typeface="Arial"/>
              </a:rPr>
              <a:t>Mental</a:t>
            </a:r>
            <a:r>
              <a:rPr lang="en-US" sz="2900" b="0" spc="-2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900" b="0" dirty="0">
                <a:solidFill>
                  <a:schemeClr val="tx1"/>
                </a:solidFill>
                <a:cs typeface="Arial"/>
              </a:rPr>
              <a:t>Health</a:t>
            </a:r>
            <a:r>
              <a:rPr lang="en-US" sz="2900" b="0" spc="-1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900" b="0" spc="-10" dirty="0">
                <a:solidFill>
                  <a:schemeClr val="tx1"/>
                </a:solidFill>
                <a:cs typeface="Arial"/>
              </a:rPr>
              <a:t>First</a:t>
            </a:r>
            <a:r>
              <a:rPr lang="en-US" sz="2900" b="0" spc="-13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900" b="0" spc="-25" dirty="0">
                <a:solidFill>
                  <a:schemeClr val="tx1"/>
                </a:solidFill>
                <a:cs typeface="Arial"/>
              </a:rPr>
              <a:t>Aid</a:t>
            </a:r>
            <a:endParaRPr lang="en-US" sz="2900" b="0" dirty="0">
              <a:solidFill>
                <a:schemeClr val="tx1"/>
              </a:solidFill>
              <a:cs typeface="Arial"/>
            </a:endParaRPr>
          </a:p>
          <a:p>
            <a:pPr marL="591820" indent="-179070">
              <a:lnSpc>
                <a:spcPct val="120000"/>
              </a:lnSpc>
              <a:spcBef>
                <a:spcPts val="0"/>
              </a:spcBef>
              <a:buChar char="•"/>
              <a:tabLst>
                <a:tab pos="591820" algn="l"/>
              </a:tabLst>
            </a:pPr>
            <a:r>
              <a:rPr lang="en-US" sz="2900" b="0" dirty="0">
                <a:solidFill>
                  <a:schemeClr val="tx1"/>
                </a:solidFill>
                <a:cs typeface="Arial"/>
              </a:rPr>
              <a:t>Mental</a:t>
            </a:r>
            <a:r>
              <a:rPr lang="en-US" sz="2900" b="0" spc="-2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900" b="0" dirty="0">
                <a:solidFill>
                  <a:schemeClr val="tx1"/>
                </a:solidFill>
                <a:cs typeface="Arial"/>
              </a:rPr>
              <a:t>Health</a:t>
            </a:r>
            <a:r>
              <a:rPr lang="en-US" sz="2900" b="0" spc="-25" dirty="0">
                <a:solidFill>
                  <a:schemeClr val="tx1"/>
                </a:solidFill>
                <a:cs typeface="Arial"/>
              </a:rPr>
              <a:t> 101</a:t>
            </a:r>
            <a:endParaRPr lang="en-US" sz="2900" b="0" dirty="0">
              <a:solidFill>
                <a:schemeClr val="tx1"/>
              </a:solidFill>
              <a:cs typeface="Arial"/>
            </a:endParaRPr>
          </a:p>
          <a:p>
            <a:pPr marL="586105" indent="-173355">
              <a:lnSpc>
                <a:spcPct val="120000"/>
              </a:lnSpc>
              <a:spcBef>
                <a:spcPts val="0"/>
              </a:spcBef>
              <a:buChar char="•"/>
              <a:tabLst>
                <a:tab pos="586105" algn="l"/>
              </a:tabLst>
            </a:pPr>
            <a:r>
              <a:rPr lang="en-US" sz="2900" b="0" dirty="0">
                <a:solidFill>
                  <a:schemeClr val="tx1"/>
                </a:solidFill>
                <a:cs typeface="Arial"/>
              </a:rPr>
              <a:t>Trauma</a:t>
            </a:r>
            <a:r>
              <a:rPr lang="en-US" sz="2900" b="0" spc="-12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900" b="0" spc="-25" dirty="0">
                <a:solidFill>
                  <a:schemeClr val="tx1"/>
                </a:solidFill>
                <a:cs typeface="Arial"/>
              </a:rPr>
              <a:t>101</a:t>
            </a:r>
            <a:endParaRPr lang="en-US" sz="2900" b="0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4863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F3D5A-CC0B-74ED-F810-74BBB18AA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525" y="353974"/>
            <a:ext cx="10395665" cy="779463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FFFFF"/>
                </a:solidFill>
              </a:rPr>
              <a:t>THE</a:t>
            </a:r>
            <a:r>
              <a:rPr lang="en-US" spc="-204" dirty="0">
                <a:solidFill>
                  <a:srgbClr val="FFFFFF"/>
                </a:solidFill>
              </a:rPr>
              <a:t> </a:t>
            </a:r>
            <a:r>
              <a:rPr lang="en-US" spc="-60" dirty="0">
                <a:solidFill>
                  <a:srgbClr val="FFFFFF"/>
                </a:solidFill>
              </a:rPr>
              <a:t>IMPORTANCE</a:t>
            </a:r>
            <a:r>
              <a:rPr lang="en-US" spc="-160" dirty="0">
                <a:solidFill>
                  <a:srgbClr val="FFFFFF"/>
                </a:solidFill>
              </a:rPr>
              <a:t> </a:t>
            </a:r>
            <a:r>
              <a:rPr lang="en-US" dirty="0">
                <a:solidFill>
                  <a:srgbClr val="FFFFFF"/>
                </a:solidFill>
              </a:rPr>
              <a:t>OF</a:t>
            </a:r>
            <a:r>
              <a:rPr lang="en-US" spc="-290" dirty="0">
                <a:solidFill>
                  <a:srgbClr val="FFFFFF"/>
                </a:solidFill>
              </a:rPr>
              <a:t> </a:t>
            </a:r>
            <a:r>
              <a:rPr lang="en-US" dirty="0">
                <a:solidFill>
                  <a:srgbClr val="FFFFFF"/>
                </a:solidFill>
              </a:rPr>
              <a:t>A</a:t>
            </a:r>
            <a:r>
              <a:rPr lang="en-US" spc="-290" dirty="0">
                <a:solidFill>
                  <a:srgbClr val="FFFFFF"/>
                </a:solidFill>
              </a:rPr>
              <a:t> </a:t>
            </a:r>
            <a:r>
              <a:rPr lang="en-US" dirty="0">
                <a:solidFill>
                  <a:srgbClr val="FBB85C"/>
                </a:solidFill>
              </a:rPr>
              <a:t>SAFE</a:t>
            </a:r>
            <a:r>
              <a:rPr lang="en-US" spc="-155" dirty="0">
                <a:solidFill>
                  <a:srgbClr val="FBB85C"/>
                </a:solidFill>
              </a:rPr>
              <a:t> </a:t>
            </a:r>
            <a:r>
              <a:rPr lang="en-US" spc="-20" dirty="0">
                <a:solidFill>
                  <a:srgbClr val="FBB85C"/>
                </a:solidFill>
              </a:rPr>
              <a:t>HOME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946D72-2F13-6B63-D8A2-5F5DB1F6C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525" y="1401878"/>
            <a:ext cx="7737089" cy="4240638"/>
          </a:xfrm>
        </p:spPr>
        <p:txBody>
          <a:bodyPr>
            <a:normAutofit/>
          </a:bodyPr>
          <a:lstStyle/>
          <a:p>
            <a:pPr marL="374650" marR="5080" indent="-362585">
              <a:lnSpc>
                <a:spcPct val="103699"/>
              </a:lnSpc>
              <a:spcBef>
                <a:spcPts val="300"/>
              </a:spcBef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As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parents and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caregivers,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it is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our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job to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keep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our 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home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safe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for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our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kids.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There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is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no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handbook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for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this!</a:t>
            </a:r>
            <a:endParaRPr lang="en-US" sz="2250" b="0" dirty="0">
              <a:cs typeface="Arial"/>
            </a:endParaRPr>
          </a:p>
          <a:p>
            <a:pPr marL="374650" marR="116205" indent="-362585">
              <a:lnSpc>
                <a:spcPct val="103699"/>
              </a:lnSpc>
              <a:spcBef>
                <a:spcPts val="300"/>
              </a:spcBef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Most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youth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say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that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they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access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drugs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and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alcohol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from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their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home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or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friends’</a:t>
            </a:r>
            <a:r>
              <a:rPr lang="en-US" sz="2250" b="0" spc="-9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homes.</a:t>
            </a:r>
            <a:endParaRPr lang="en-US" sz="2250" b="0" dirty="0">
              <a:cs typeface="Arial"/>
            </a:endParaRPr>
          </a:p>
          <a:p>
            <a:pPr marL="374650" marR="152400" indent="-362585">
              <a:lnSpc>
                <a:spcPct val="103699"/>
              </a:lnSpc>
              <a:spcBef>
                <a:spcPts val="300"/>
              </a:spcBef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Parent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substance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use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is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shown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to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increase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the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risk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of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youth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use,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and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start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an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earlier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age.</a:t>
            </a:r>
            <a:r>
              <a:rPr lang="en-US" sz="2250" b="0" spc="-4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The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more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we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use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substances,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the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more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use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is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normalized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for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our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kids.</a:t>
            </a:r>
            <a:endParaRPr lang="en-US" sz="2250" b="0" dirty="0">
              <a:cs typeface="Arial"/>
            </a:endParaRPr>
          </a:p>
          <a:p>
            <a:pPr marL="374650" marR="502284" indent="-362585">
              <a:lnSpc>
                <a:spcPct val="103699"/>
              </a:lnSpc>
              <a:spcBef>
                <a:spcPts val="300"/>
              </a:spcBef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Stigma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often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makes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it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difficult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for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us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to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start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these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conversations.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We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have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some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tips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and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tricks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to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help.</a:t>
            </a:r>
            <a:endParaRPr lang="en-US" sz="2250" b="0" dirty="0">
              <a:cs typeface="Arial"/>
            </a:endParaRPr>
          </a:p>
        </p:txBody>
      </p:sp>
      <p:pic>
        <p:nvPicPr>
          <p:cNvPr id="5" name="object 263">
            <a:extLst>
              <a:ext uri="{FF2B5EF4-FFF2-40B4-BE49-F238E27FC236}">
                <a16:creationId xmlns:a16="http://schemas.microsoft.com/office/drawing/2014/main" id="{35667172-D084-6C42-7D75-91FC318E7A5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00129" y="1645914"/>
            <a:ext cx="2399868" cy="287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0408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8729C9A-A7F4-7604-64BF-6A3E52808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07" y="2687241"/>
            <a:ext cx="11598586" cy="779463"/>
          </a:xfrm>
        </p:spPr>
        <p:txBody>
          <a:bodyPr/>
          <a:lstStyle/>
          <a:p>
            <a:pPr marL="12700">
              <a:spcBef>
                <a:spcPts val="120"/>
              </a:spcBef>
            </a:pPr>
            <a:r>
              <a:rPr lang="en-US" sz="4400" spc="-35" dirty="0">
                <a:solidFill>
                  <a:schemeClr val="accent2"/>
                </a:solidFill>
              </a:rPr>
              <a:t>THANKS</a:t>
            </a:r>
            <a:r>
              <a:rPr lang="en-US" sz="4400" spc="-310" dirty="0"/>
              <a:t> </a:t>
            </a:r>
            <a:r>
              <a:rPr lang="en-US" sz="4400" dirty="0">
                <a:solidFill>
                  <a:srgbClr val="FFFFFF"/>
                </a:solidFill>
              </a:rPr>
              <a:t>FOR</a:t>
            </a:r>
            <a:r>
              <a:rPr lang="en-US" sz="4400" spc="-300" dirty="0">
                <a:solidFill>
                  <a:srgbClr val="FFFFFF"/>
                </a:solidFill>
              </a:rPr>
              <a:t> </a:t>
            </a:r>
            <a:r>
              <a:rPr lang="en-US" sz="4400" spc="-10" dirty="0">
                <a:solidFill>
                  <a:srgbClr val="FFFFFF"/>
                </a:solidFill>
              </a:rPr>
              <a:t>YOUR</a:t>
            </a:r>
            <a:r>
              <a:rPr lang="en-US" sz="4400" spc="-300" dirty="0">
                <a:solidFill>
                  <a:srgbClr val="FFFFFF"/>
                </a:solidFill>
              </a:rPr>
              <a:t> </a:t>
            </a:r>
            <a:r>
              <a:rPr lang="en-US" sz="4400" spc="-35" dirty="0">
                <a:solidFill>
                  <a:srgbClr val="FFFFFF"/>
                </a:solidFill>
              </a:rPr>
              <a:t>TIME</a:t>
            </a:r>
            <a:endParaRPr lang="en-US" sz="4400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04EE9E6E-F31B-5AC1-3593-4691AAF1F356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296707" y="3466703"/>
            <a:ext cx="11598586" cy="1125177"/>
          </a:xfrm>
        </p:spPr>
        <p:txBody>
          <a:bodyPr>
            <a:normAutofit/>
          </a:bodyPr>
          <a:lstStyle/>
          <a:p>
            <a:r>
              <a:rPr lang="en-US" sz="2800" b="0" spc="-35" dirty="0">
                <a:solidFill>
                  <a:srgbClr val="FFFFFF"/>
                </a:solidFill>
                <a:cs typeface="Arial"/>
              </a:rPr>
              <a:t>Questions?</a:t>
            </a:r>
            <a:r>
              <a:rPr lang="en-US" sz="2800" b="0" spc="-15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800" b="0" spc="-30" dirty="0">
                <a:solidFill>
                  <a:srgbClr val="FFFFFF"/>
                </a:solidFill>
                <a:cs typeface="Arial"/>
              </a:rPr>
              <a:t>Contact</a:t>
            </a:r>
            <a:r>
              <a:rPr lang="en-US" sz="2800" b="0" spc="-15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800" b="0" spc="-30" dirty="0">
                <a:solidFill>
                  <a:srgbClr val="FFFFFF"/>
                </a:solidFill>
                <a:cs typeface="Arial"/>
              </a:rPr>
              <a:t>Colleen</a:t>
            </a:r>
            <a:r>
              <a:rPr lang="en-US" sz="2800" b="0" spc="-15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800" b="0" spc="-10" dirty="0">
                <a:solidFill>
                  <a:srgbClr val="FFFFFF"/>
                </a:solidFill>
                <a:cs typeface="Arial"/>
              </a:rPr>
              <a:t>Oakes </a:t>
            </a:r>
            <a:r>
              <a:rPr lang="en-US" sz="2800" b="0" dirty="0">
                <a:solidFill>
                  <a:srgbClr val="FFFFFF"/>
                </a:solidFill>
                <a:cs typeface="Arial"/>
              </a:rPr>
              <a:t>at</a:t>
            </a:r>
            <a:r>
              <a:rPr lang="en-US" sz="2800" b="0" spc="-145" dirty="0">
                <a:solidFill>
                  <a:srgbClr val="FFFFFF"/>
                </a:solidFill>
                <a:cs typeface="Arial"/>
              </a:rPr>
              <a:t> </a:t>
            </a:r>
            <a:br>
              <a:rPr lang="en-US" sz="2800" b="0" spc="-145" dirty="0">
                <a:solidFill>
                  <a:srgbClr val="FFFFFF"/>
                </a:solidFill>
                <a:cs typeface="Arial"/>
              </a:rPr>
            </a:br>
            <a:r>
              <a:rPr lang="en-US" sz="2800" b="0" spc="-10" dirty="0">
                <a:solidFill>
                  <a:schemeClr val="tx1"/>
                </a:solidFill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coakes@mcadamhs.org</a:t>
            </a:r>
            <a:endParaRPr lang="en-US" sz="2800" b="0" dirty="0">
              <a:solidFill>
                <a:schemeClr val="tx1"/>
              </a:solidFill>
              <a:cs typeface="Arial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41355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48B0F-43C6-0177-BB19-406258949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6286B"/>
                </a:solidFill>
              </a:rPr>
              <a:t>THE</a:t>
            </a:r>
            <a:r>
              <a:rPr lang="en-US" spc="5" dirty="0">
                <a:solidFill>
                  <a:srgbClr val="36286B"/>
                </a:solidFill>
              </a:rPr>
              <a:t> </a:t>
            </a:r>
            <a:r>
              <a:rPr lang="en-US" dirty="0">
                <a:solidFill>
                  <a:srgbClr val="7A5D99"/>
                </a:solidFill>
              </a:rPr>
              <a:t>SAFE</a:t>
            </a:r>
            <a:r>
              <a:rPr lang="en-US" spc="5" dirty="0">
                <a:solidFill>
                  <a:srgbClr val="7A5D99"/>
                </a:solidFill>
              </a:rPr>
              <a:t> </a:t>
            </a:r>
            <a:r>
              <a:rPr lang="en-US" dirty="0">
                <a:solidFill>
                  <a:srgbClr val="7A5D99"/>
                </a:solidFill>
              </a:rPr>
              <a:t>HOMES</a:t>
            </a:r>
            <a:r>
              <a:rPr lang="en-US" spc="5" dirty="0">
                <a:solidFill>
                  <a:srgbClr val="7A5D99"/>
                </a:solidFill>
              </a:rPr>
              <a:t> </a:t>
            </a:r>
            <a:r>
              <a:rPr lang="en-US" dirty="0">
                <a:solidFill>
                  <a:srgbClr val="7A5D99"/>
                </a:solidFill>
              </a:rPr>
              <a:t>PROGRAM</a:t>
            </a:r>
            <a:r>
              <a:rPr lang="en-US" spc="5" dirty="0">
                <a:solidFill>
                  <a:srgbClr val="7A5D99"/>
                </a:solidFill>
              </a:rPr>
              <a:t> </a:t>
            </a:r>
            <a:r>
              <a:rPr lang="en-US" spc="-10" dirty="0">
                <a:solidFill>
                  <a:srgbClr val="36286B"/>
                </a:solidFill>
              </a:rPr>
              <a:t>HELPS </a:t>
            </a:r>
            <a:r>
              <a:rPr lang="en-US" spc="-30" dirty="0">
                <a:solidFill>
                  <a:srgbClr val="36286B"/>
                </a:solidFill>
              </a:rPr>
              <a:t>PARENTS</a:t>
            </a:r>
            <a:r>
              <a:rPr lang="en-US" spc="-204" dirty="0">
                <a:solidFill>
                  <a:srgbClr val="36286B"/>
                </a:solidFill>
              </a:rPr>
              <a:t> </a:t>
            </a:r>
            <a:r>
              <a:rPr lang="en-US" dirty="0">
                <a:solidFill>
                  <a:srgbClr val="36286B"/>
                </a:solidFill>
              </a:rPr>
              <a:t>AND</a:t>
            </a:r>
            <a:r>
              <a:rPr lang="en-US" spc="-55" dirty="0">
                <a:solidFill>
                  <a:srgbClr val="36286B"/>
                </a:solidFill>
              </a:rPr>
              <a:t> </a:t>
            </a:r>
            <a:r>
              <a:rPr lang="en-US" spc="-10" dirty="0">
                <a:solidFill>
                  <a:srgbClr val="36286B"/>
                </a:solidFill>
              </a:rPr>
              <a:t>CAREGIVERS</a:t>
            </a:r>
            <a:endParaRPr lang="en-US" dirty="0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214BD6D9-DDA3-551A-1568-72C4109A576B}"/>
              </a:ext>
            </a:extLst>
          </p:cNvPr>
          <p:cNvSpPr/>
          <p:nvPr/>
        </p:nvSpPr>
        <p:spPr>
          <a:xfrm>
            <a:off x="4392378" y="2057400"/>
            <a:ext cx="3043555" cy="3043555"/>
          </a:xfrm>
          <a:custGeom>
            <a:avLst/>
            <a:gdLst/>
            <a:ahLst/>
            <a:cxnLst/>
            <a:rect l="l" t="t" r="r" b="b"/>
            <a:pathLst>
              <a:path w="3043554" h="3043554">
                <a:moveTo>
                  <a:pt x="1521485" y="0"/>
                </a:moveTo>
                <a:lnTo>
                  <a:pt x="1473187" y="752"/>
                </a:lnTo>
                <a:lnTo>
                  <a:pt x="1425264" y="2993"/>
                </a:lnTo>
                <a:lnTo>
                  <a:pt x="1377738" y="6701"/>
                </a:lnTo>
                <a:lnTo>
                  <a:pt x="1330633" y="11854"/>
                </a:lnTo>
                <a:lnTo>
                  <a:pt x="1283969" y="18429"/>
                </a:lnTo>
                <a:lnTo>
                  <a:pt x="1237770" y="26405"/>
                </a:lnTo>
                <a:lnTo>
                  <a:pt x="1192058" y="35758"/>
                </a:lnTo>
                <a:lnTo>
                  <a:pt x="1146855" y="46467"/>
                </a:lnTo>
                <a:lnTo>
                  <a:pt x="1102183" y="58509"/>
                </a:lnTo>
                <a:lnTo>
                  <a:pt x="1058064" y="71862"/>
                </a:lnTo>
                <a:lnTo>
                  <a:pt x="1014522" y="86504"/>
                </a:lnTo>
                <a:lnTo>
                  <a:pt x="971577" y="102413"/>
                </a:lnTo>
                <a:lnTo>
                  <a:pt x="929253" y="119565"/>
                </a:lnTo>
                <a:lnTo>
                  <a:pt x="887572" y="137939"/>
                </a:lnTo>
                <a:lnTo>
                  <a:pt x="846555" y="157514"/>
                </a:lnTo>
                <a:lnTo>
                  <a:pt x="806226" y="178265"/>
                </a:lnTo>
                <a:lnTo>
                  <a:pt x="766606" y="200171"/>
                </a:lnTo>
                <a:lnTo>
                  <a:pt x="727718" y="223211"/>
                </a:lnTo>
                <a:lnTo>
                  <a:pt x="689584" y="247360"/>
                </a:lnTo>
                <a:lnTo>
                  <a:pt x="652227" y="272598"/>
                </a:lnTo>
                <a:lnTo>
                  <a:pt x="615668" y="298902"/>
                </a:lnTo>
                <a:lnTo>
                  <a:pt x="579929" y="326250"/>
                </a:lnTo>
                <a:lnTo>
                  <a:pt x="545034" y="354619"/>
                </a:lnTo>
                <a:lnTo>
                  <a:pt x="511005" y="383987"/>
                </a:lnTo>
                <a:lnTo>
                  <a:pt x="477863" y="414332"/>
                </a:lnTo>
                <a:lnTo>
                  <a:pt x="445631" y="445631"/>
                </a:lnTo>
                <a:lnTo>
                  <a:pt x="414332" y="477863"/>
                </a:lnTo>
                <a:lnTo>
                  <a:pt x="383987" y="511005"/>
                </a:lnTo>
                <a:lnTo>
                  <a:pt x="354619" y="545034"/>
                </a:lnTo>
                <a:lnTo>
                  <a:pt x="326250" y="579929"/>
                </a:lnTo>
                <a:lnTo>
                  <a:pt x="298902" y="615668"/>
                </a:lnTo>
                <a:lnTo>
                  <a:pt x="272598" y="652227"/>
                </a:lnTo>
                <a:lnTo>
                  <a:pt x="247360" y="689584"/>
                </a:lnTo>
                <a:lnTo>
                  <a:pt x="223211" y="727718"/>
                </a:lnTo>
                <a:lnTo>
                  <a:pt x="200171" y="766606"/>
                </a:lnTo>
                <a:lnTo>
                  <a:pt x="178265" y="806226"/>
                </a:lnTo>
                <a:lnTo>
                  <a:pt x="157514" y="846555"/>
                </a:lnTo>
                <a:lnTo>
                  <a:pt x="137939" y="887572"/>
                </a:lnTo>
                <a:lnTo>
                  <a:pt x="119565" y="929253"/>
                </a:lnTo>
                <a:lnTo>
                  <a:pt x="102413" y="971577"/>
                </a:lnTo>
                <a:lnTo>
                  <a:pt x="86504" y="1014522"/>
                </a:lnTo>
                <a:lnTo>
                  <a:pt x="71862" y="1058064"/>
                </a:lnTo>
                <a:lnTo>
                  <a:pt x="58509" y="1102183"/>
                </a:lnTo>
                <a:lnTo>
                  <a:pt x="46467" y="1146855"/>
                </a:lnTo>
                <a:lnTo>
                  <a:pt x="35758" y="1192058"/>
                </a:lnTo>
                <a:lnTo>
                  <a:pt x="26405" y="1237770"/>
                </a:lnTo>
                <a:lnTo>
                  <a:pt x="18429" y="1283969"/>
                </a:lnTo>
                <a:lnTo>
                  <a:pt x="11854" y="1330633"/>
                </a:lnTo>
                <a:lnTo>
                  <a:pt x="6701" y="1377738"/>
                </a:lnTo>
                <a:lnTo>
                  <a:pt x="2993" y="1425264"/>
                </a:lnTo>
                <a:lnTo>
                  <a:pt x="752" y="1473187"/>
                </a:lnTo>
                <a:lnTo>
                  <a:pt x="0" y="1521485"/>
                </a:lnTo>
                <a:lnTo>
                  <a:pt x="752" y="1569783"/>
                </a:lnTo>
                <a:lnTo>
                  <a:pt x="2993" y="1617706"/>
                </a:lnTo>
                <a:lnTo>
                  <a:pt x="6701" y="1665232"/>
                </a:lnTo>
                <a:lnTo>
                  <a:pt x="11854" y="1712337"/>
                </a:lnTo>
                <a:lnTo>
                  <a:pt x="18429" y="1759001"/>
                </a:lnTo>
                <a:lnTo>
                  <a:pt x="26405" y="1805200"/>
                </a:lnTo>
                <a:lnTo>
                  <a:pt x="35758" y="1850912"/>
                </a:lnTo>
                <a:lnTo>
                  <a:pt x="46467" y="1896115"/>
                </a:lnTo>
                <a:lnTo>
                  <a:pt x="58509" y="1940787"/>
                </a:lnTo>
                <a:lnTo>
                  <a:pt x="71862" y="1984905"/>
                </a:lnTo>
                <a:lnTo>
                  <a:pt x="86504" y="2028448"/>
                </a:lnTo>
                <a:lnTo>
                  <a:pt x="102413" y="2071393"/>
                </a:lnTo>
                <a:lnTo>
                  <a:pt x="119565" y="2113717"/>
                </a:lnTo>
                <a:lnTo>
                  <a:pt x="137939" y="2155398"/>
                </a:lnTo>
                <a:lnTo>
                  <a:pt x="157514" y="2196415"/>
                </a:lnTo>
                <a:lnTo>
                  <a:pt x="178265" y="2236744"/>
                </a:lnTo>
                <a:lnTo>
                  <a:pt x="200171" y="2276364"/>
                </a:lnTo>
                <a:lnTo>
                  <a:pt x="223211" y="2315252"/>
                </a:lnTo>
                <a:lnTo>
                  <a:pt x="247360" y="2353386"/>
                </a:lnTo>
                <a:lnTo>
                  <a:pt x="272598" y="2390743"/>
                </a:lnTo>
                <a:lnTo>
                  <a:pt x="298902" y="2427302"/>
                </a:lnTo>
                <a:lnTo>
                  <a:pt x="326250" y="2463040"/>
                </a:lnTo>
                <a:lnTo>
                  <a:pt x="354619" y="2497935"/>
                </a:lnTo>
                <a:lnTo>
                  <a:pt x="383987" y="2531965"/>
                </a:lnTo>
                <a:lnTo>
                  <a:pt x="414332" y="2565107"/>
                </a:lnTo>
                <a:lnTo>
                  <a:pt x="445631" y="2597338"/>
                </a:lnTo>
                <a:lnTo>
                  <a:pt x="477863" y="2628638"/>
                </a:lnTo>
                <a:lnTo>
                  <a:pt x="511005" y="2658983"/>
                </a:lnTo>
                <a:lnTo>
                  <a:pt x="545034" y="2688351"/>
                </a:lnTo>
                <a:lnTo>
                  <a:pt x="579929" y="2716720"/>
                </a:lnTo>
                <a:lnTo>
                  <a:pt x="615668" y="2744068"/>
                </a:lnTo>
                <a:lnTo>
                  <a:pt x="652227" y="2770371"/>
                </a:lnTo>
                <a:lnTo>
                  <a:pt x="689584" y="2795609"/>
                </a:lnTo>
                <a:lnTo>
                  <a:pt x="727718" y="2819759"/>
                </a:lnTo>
                <a:lnTo>
                  <a:pt x="766606" y="2842798"/>
                </a:lnTo>
                <a:lnTo>
                  <a:pt x="806226" y="2864705"/>
                </a:lnTo>
                <a:lnTo>
                  <a:pt x="846555" y="2885456"/>
                </a:lnTo>
                <a:lnTo>
                  <a:pt x="887572" y="2905030"/>
                </a:lnTo>
                <a:lnTo>
                  <a:pt x="929253" y="2923405"/>
                </a:lnTo>
                <a:lnTo>
                  <a:pt x="971577" y="2940557"/>
                </a:lnTo>
                <a:lnTo>
                  <a:pt x="1014522" y="2956466"/>
                </a:lnTo>
                <a:lnTo>
                  <a:pt x="1058064" y="2971108"/>
                </a:lnTo>
                <a:lnTo>
                  <a:pt x="1102183" y="2984461"/>
                </a:lnTo>
                <a:lnTo>
                  <a:pt x="1146855" y="2996503"/>
                </a:lnTo>
                <a:lnTo>
                  <a:pt x="1192058" y="3007212"/>
                </a:lnTo>
                <a:lnTo>
                  <a:pt x="1237770" y="3016565"/>
                </a:lnTo>
                <a:lnTo>
                  <a:pt x="1283969" y="3024540"/>
                </a:lnTo>
                <a:lnTo>
                  <a:pt x="1330633" y="3031116"/>
                </a:lnTo>
                <a:lnTo>
                  <a:pt x="1377738" y="3036269"/>
                </a:lnTo>
                <a:lnTo>
                  <a:pt x="1425264" y="3039977"/>
                </a:lnTo>
                <a:lnTo>
                  <a:pt x="1473187" y="3042218"/>
                </a:lnTo>
                <a:lnTo>
                  <a:pt x="1521485" y="3042970"/>
                </a:lnTo>
                <a:lnTo>
                  <a:pt x="1569783" y="3042218"/>
                </a:lnTo>
                <a:lnTo>
                  <a:pt x="1617706" y="3039977"/>
                </a:lnTo>
                <a:lnTo>
                  <a:pt x="1665232" y="3036269"/>
                </a:lnTo>
                <a:lnTo>
                  <a:pt x="1712337" y="3031116"/>
                </a:lnTo>
                <a:lnTo>
                  <a:pt x="1759001" y="3024540"/>
                </a:lnTo>
                <a:lnTo>
                  <a:pt x="1805200" y="3016565"/>
                </a:lnTo>
                <a:lnTo>
                  <a:pt x="1850912" y="3007212"/>
                </a:lnTo>
                <a:lnTo>
                  <a:pt x="1896115" y="2996503"/>
                </a:lnTo>
                <a:lnTo>
                  <a:pt x="1940787" y="2984461"/>
                </a:lnTo>
                <a:lnTo>
                  <a:pt x="1984905" y="2971108"/>
                </a:lnTo>
                <a:lnTo>
                  <a:pt x="2028448" y="2956466"/>
                </a:lnTo>
                <a:lnTo>
                  <a:pt x="2071393" y="2940557"/>
                </a:lnTo>
                <a:lnTo>
                  <a:pt x="2113717" y="2923405"/>
                </a:lnTo>
                <a:lnTo>
                  <a:pt x="2155398" y="2905030"/>
                </a:lnTo>
                <a:lnTo>
                  <a:pt x="2196415" y="2885456"/>
                </a:lnTo>
                <a:lnTo>
                  <a:pt x="2236744" y="2864705"/>
                </a:lnTo>
                <a:lnTo>
                  <a:pt x="2276364" y="2842798"/>
                </a:lnTo>
                <a:lnTo>
                  <a:pt x="2315252" y="2819759"/>
                </a:lnTo>
                <a:lnTo>
                  <a:pt x="2353386" y="2795609"/>
                </a:lnTo>
                <a:lnTo>
                  <a:pt x="2390743" y="2770371"/>
                </a:lnTo>
                <a:lnTo>
                  <a:pt x="2427302" y="2744068"/>
                </a:lnTo>
                <a:lnTo>
                  <a:pt x="2463040" y="2716720"/>
                </a:lnTo>
                <a:lnTo>
                  <a:pt x="2497935" y="2688351"/>
                </a:lnTo>
                <a:lnTo>
                  <a:pt x="2531965" y="2658983"/>
                </a:lnTo>
                <a:lnTo>
                  <a:pt x="2565107" y="2628638"/>
                </a:lnTo>
                <a:lnTo>
                  <a:pt x="2597338" y="2597338"/>
                </a:lnTo>
                <a:lnTo>
                  <a:pt x="2628638" y="2565107"/>
                </a:lnTo>
                <a:lnTo>
                  <a:pt x="2658983" y="2531965"/>
                </a:lnTo>
                <a:lnTo>
                  <a:pt x="2688351" y="2497935"/>
                </a:lnTo>
                <a:lnTo>
                  <a:pt x="2716720" y="2463040"/>
                </a:lnTo>
                <a:lnTo>
                  <a:pt x="2744068" y="2427302"/>
                </a:lnTo>
                <a:lnTo>
                  <a:pt x="2770371" y="2390743"/>
                </a:lnTo>
                <a:lnTo>
                  <a:pt x="2795609" y="2353386"/>
                </a:lnTo>
                <a:lnTo>
                  <a:pt x="2819759" y="2315252"/>
                </a:lnTo>
                <a:lnTo>
                  <a:pt x="2842798" y="2276364"/>
                </a:lnTo>
                <a:lnTo>
                  <a:pt x="2864705" y="2236744"/>
                </a:lnTo>
                <a:lnTo>
                  <a:pt x="2885456" y="2196415"/>
                </a:lnTo>
                <a:lnTo>
                  <a:pt x="2905030" y="2155398"/>
                </a:lnTo>
                <a:lnTo>
                  <a:pt x="2923405" y="2113717"/>
                </a:lnTo>
                <a:lnTo>
                  <a:pt x="2940557" y="2071393"/>
                </a:lnTo>
                <a:lnTo>
                  <a:pt x="2956466" y="2028448"/>
                </a:lnTo>
                <a:lnTo>
                  <a:pt x="2971108" y="1984905"/>
                </a:lnTo>
                <a:lnTo>
                  <a:pt x="2984461" y="1940787"/>
                </a:lnTo>
                <a:lnTo>
                  <a:pt x="2996503" y="1896115"/>
                </a:lnTo>
                <a:lnTo>
                  <a:pt x="3007212" y="1850912"/>
                </a:lnTo>
                <a:lnTo>
                  <a:pt x="3016565" y="1805200"/>
                </a:lnTo>
                <a:lnTo>
                  <a:pt x="3024540" y="1759001"/>
                </a:lnTo>
                <a:lnTo>
                  <a:pt x="3031116" y="1712337"/>
                </a:lnTo>
                <a:lnTo>
                  <a:pt x="3036269" y="1665232"/>
                </a:lnTo>
                <a:lnTo>
                  <a:pt x="3039977" y="1617706"/>
                </a:lnTo>
                <a:lnTo>
                  <a:pt x="3042218" y="1569783"/>
                </a:lnTo>
                <a:lnTo>
                  <a:pt x="3042970" y="1521485"/>
                </a:lnTo>
                <a:lnTo>
                  <a:pt x="3042218" y="1473187"/>
                </a:lnTo>
                <a:lnTo>
                  <a:pt x="3039977" y="1425264"/>
                </a:lnTo>
                <a:lnTo>
                  <a:pt x="3036269" y="1377738"/>
                </a:lnTo>
                <a:lnTo>
                  <a:pt x="3031116" y="1330633"/>
                </a:lnTo>
                <a:lnTo>
                  <a:pt x="3024540" y="1283969"/>
                </a:lnTo>
                <a:lnTo>
                  <a:pt x="3016565" y="1237770"/>
                </a:lnTo>
                <a:lnTo>
                  <a:pt x="3007212" y="1192058"/>
                </a:lnTo>
                <a:lnTo>
                  <a:pt x="2996503" y="1146855"/>
                </a:lnTo>
                <a:lnTo>
                  <a:pt x="2984461" y="1102183"/>
                </a:lnTo>
                <a:lnTo>
                  <a:pt x="2971108" y="1058064"/>
                </a:lnTo>
                <a:lnTo>
                  <a:pt x="2956466" y="1014522"/>
                </a:lnTo>
                <a:lnTo>
                  <a:pt x="2940557" y="971577"/>
                </a:lnTo>
                <a:lnTo>
                  <a:pt x="2923405" y="929253"/>
                </a:lnTo>
                <a:lnTo>
                  <a:pt x="2905030" y="887572"/>
                </a:lnTo>
                <a:lnTo>
                  <a:pt x="2885456" y="846555"/>
                </a:lnTo>
                <a:lnTo>
                  <a:pt x="2864705" y="806226"/>
                </a:lnTo>
                <a:lnTo>
                  <a:pt x="2842798" y="766606"/>
                </a:lnTo>
                <a:lnTo>
                  <a:pt x="2819759" y="727718"/>
                </a:lnTo>
                <a:lnTo>
                  <a:pt x="2795609" y="689584"/>
                </a:lnTo>
                <a:lnTo>
                  <a:pt x="2770371" y="652227"/>
                </a:lnTo>
                <a:lnTo>
                  <a:pt x="2744068" y="615668"/>
                </a:lnTo>
                <a:lnTo>
                  <a:pt x="2716720" y="579929"/>
                </a:lnTo>
                <a:lnTo>
                  <a:pt x="2688351" y="545034"/>
                </a:lnTo>
                <a:lnTo>
                  <a:pt x="2658983" y="511005"/>
                </a:lnTo>
                <a:lnTo>
                  <a:pt x="2628638" y="477863"/>
                </a:lnTo>
                <a:lnTo>
                  <a:pt x="2597338" y="445631"/>
                </a:lnTo>
                <a:lnTo>
                  <a:pt x="2565107" y="414332"/>
                </a:lnTo>
                <a:lnTo>
                  <a:pt x="2531965" y="383987"/>
                </a:lnTo>
                <a:lnTo>
                  <a:pt x="2497935" y="354619"/>
                </a:lnTo>
                <a:lnTo>
                  <a:pt x="2463040" y="326250"/>
                </a:lnTo>
                <a:lnTo>
                  <a:pt x="2427302" y="298902"/>
                </a:lnTo>
                <a:lnTo>
                  <a:pt x="2390743" y="272598"/>
                </a:lnTo>
                <a:lnTo>
                  <a:pt x="2353386" y="247360"/>
                </a:lnTo>
                <a:lnTo>
                  <a:pt x="2315252" y="223211"/>
                </a:lnTo>
                <a:lnTo>
                  <a:pt x="2276364" y="200171"/>
                </a:lnTo>
                <a:lnTo>
                  <a:pt x="2236744" y="178265"/>
                </a:lnTo>
                <a:lnTo>
                  <a:pt x="2196415" y="157514"/>
                </a:lnTo>
                <a:lnTo>
                  <a:pt x="2155398" y="137939"/>
                </a:lnTo>
                <a:lnTo>
                  <a:pt x="2113717" y="119565"/>
                </a:lnTo>
                <a:lnTo>
                  <a:pt x="2071393" y="102413"/>
                </a:lnTo>
                <a:lnTo>
                  <a:pt x="2028448" y="86504"/>
                </a:lnTo>
                <a:lnTo>
                  <a:pt x="1984905" y="71862"/>
                </a:lnTo>
                <a:lnTo>
                  <a:pt x="1940787" y="58509"/>
                </a:lnTo>
                <a:lnTo>
                  <a:pt x="1896115" y="46467"/>
                </a:lnTo>
                <a:lnTo>
                  <a:pt x="1850912" y="35758"/>
                </a:lnTo>
                <a:lnTo>
                  <a:pt x="1805200" y="26405"/>
                </a:lnTo>
                <a:lnTo>
                  <a:pt x="1759001" y="18429"/>
                </a:lnTo>
                <a:lnTo>
                  <a:pt x="1712337" y="11854"/>
                </a:lnTo>
                <a:lnTo>
                  <a:pt x="1665232" y="6701"/>
                </a:lnTo>
                <a:lnTo>
                  <a:pt x="1617706" y="2993"/>
                </a:lnTo>
                <a:lnTo>
                  <a:pt x="1569783" y="752"/>
                </a:lnTo>
                <a:lnTo>
                  <a:pt x="152148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5FFF0D-B285-F966-E6C4-AC6E9F3934C2}"/>
              </a:ext>
            </a:extLst>
          </p:cNvPr>
          <p:cNvSpPr txBox="1"/>
          <p:nvPr/>
        </p:nvSpPr>
        <p:spPr>
          <a:xfrm>
            <a:off x="4580655" y="3773076"/>
            <a:ext cx="2667000" cy="656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START THE CONVERSATION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8DB20D3A-5E08-B332-2113-0A86A54B9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4555" y="2533294"/>
            <a:ext cx="1219200" cy="1104900"/>
          </a:xfrm>
          <a:prstGeom prst="rect">
            <a:avLst/>
          </a:prstGeom>
        </p:spPr>
      </p:pic>
      <p:sp>
        <p:nvSpPr>
          <p:cNvPr id="3" name="object 2">
            <a:extLst>
              <a:ext uri="{FF2B5EF4-FFF2-40B4-BE49-F238E27FC236}">
                <a16:creationId xmlns:a16="http://schemas.microsoft.com/office/drawing/2014/main" id="{A69BDCEF-A93A-8AF7-49B1-90EB4C96B82C}"/>
              </a:ext>
            </a:extLst>
          </p:cNvPr>
          <p:cNvSpPr/>
          <p:nvPr/>
        </p:nvSpPr>
        <p:spPr>
          <a:xfrm>
            <a:off x="7776845" y="2057400"/>
            <a:ext cx="3043555" cy="3043555"/>
          </a:xfrm>
          <a:custGeom>
            <a:avLst/>
            <a:gdLst/>
            <a:ahLst/>
            <a:cxnLst/>
            <a:rect l="l" t="t" r="r" b="b"/>
            <a:pathLst>
              <a:path w="3043554" h="3043554">
                <a:moveTo>
                  <a:pt x="1521485" y="0"/>
                </a:moveTo>
                <a:lnTo>
                  <a:pt x="1473187" y="752"/>
                </a:lnTo>
                <a:lnTo>
                  <a:pt x="1425264" y="2993"/>
                </a:lnTo>
                <a:lnTo>
                  <a:pt x="1377738" y="6701"/>
                </a:lnTo>
                <a:lnTo>
                  <a:pt x="1330633" y="11854"/>
                </a:lnTo>
                <a:lnTo>
                  <a:pt x="1283969" y="18429"/>
                </a:lnTo>
                <a:lnTo>
                  <a:pt x="1237770" y="26405"/>
                </a:lnTo>
                <a:lnTo>
                  <a:pt x="1192058" y="35758"/>
                </a:lnTo>
                <a:lnTo>
                  <a:pt x="1146855" y="46467"/>
                </a:lnTo>
                <a:lnTo>
                  <a:pt x="1102183" y="58509"/>
                </a:lnTo>
                <a:lnTo>
                  <a:pt x="1058064" y="71862"/>
                </a:lnTo>
                <a:lnTo>
                  <a:pt x="1014522" y="86504"/>
                </a:lnTo>
                <a:lnTo>
                  <a:pt x="971577" y="102413"/>
                </a:lnTo>
                <a:lnTo>
                  <a:pt x="929253" y="119565"/>
                </a:lnTo>
                <a:lnTo>
                  <a:pt x="887572" y="137939"/>
                </a:lnTo>
                <a:lnTo>
                  <a:pt x="846555" y="157514"/>
                </a:lnTo>
                <a:lnTo>
                  <a:pt x="806226" y="178265"/>
                </a:lnTo>
                <a:lnTo>
                  <a:pt x="766606" y="200171"/>
                </a:lnTo>
                <a:lnTo>
                  <a:pt x="727718" y="223211"/>
                </a:lnTo>
                <a:lnTo>
                  <a:pt x="689584" y="247360"/>
                </a:lnTo>
                <a:lnTo>
                  <a:pt x="652227" y="272598"/>
                </a:lnTo>
                <a:lnTo>
                  <a:pt x="615668" y="298902"/>
                </a:lnTo>
                <a:lnTo>
                  <a:pt x="579929" y="326250"/>
                </a:lnTo>
                <a:lnTo>
                  <a:pt x="545034" y="354619"/>
                </a:lnTo>
                <a:lnTo>
                  <a:pt x="511005" y="383987"/>
                </a:lnTo>
                <a:lnTo>
                  <a:pt x="477863" y="414332"/>
                </a:lnTo>
                <a:lnTo>
                  <a:pt x="445631" y="445631"/>
                </a:lnTo>
                <a:lnTo>
                  <a:pt x="414332" y="477863"/>
                </a:lnTo>
                <a:lnTo>
                  <a:pt x="383987" y="511005"/>
                </a:lnTo>
                <a:lnTo>
                  <a:pt x="354619" y="545034"/>
                </a:lnTo>
                <a:lnTo>
                  <a:pt x="326250" y="579929"/>
                </a:lnTo>
                <a:lnTo>
                  <a:pt x="298902" y="615668"/>
                </a:lnTo>
                <a:lnTo>
                  <a:pt x="272598" y="652227"/>
                </a:lnTo>
                <a:lnTo>
                  <a:pt x="247360" y="689584"/>
                </a:lnTo>
                <a:lnTo>
                  <a:pt x="223211" y="727718"/>
                </a:lnTo>
                <a:lnTo>
                  <a:pt x="200171" y="766606"/>
                </a:lnTo>
                <a:lnTo>
                  <a:pt x="178265" y="806226"/>
                </a:lnTo>
                <a:lnTo>
                  <a:pt x="157514" y="846555"/>
                </a:lnTo>
                <a:lnTo>
                  <a:pt x="137939" y="887572"/>
                </a:lnTo>
                <a:lnTo>
                  <a:pt x="119565" y="929253"/>
                </a:lnTo>
                <a:lnTo>
                  <a:pt x="102413" y="971577"/>
                </a:lnTo>
                <a:lnTo>
                  <a:pt x="86504" y="1014522"/>
                </a:lnTo>
                <a:lnTo>
                  <a:pt x="71862" y="1058064"/>
                </a:lnTo>
                <a:lnTo>
                  <a:pt x="58509" y="1102183"/>
                </a:lnTo>
                <a:lnTo>
                  <a:pt x="46467" y="1146855"/>
                </a:lnTo>
                <a:lnTo>
                  <a:pt x="35758" y="1192058"/>
                </a:lnTo>
                <a:lnTo>
                  <a:pt x="26405" y="1237770"/>
                </a:lnTo>
                <a:lnTo>
                  <a:pt x="18429" y="1283969"/>
                </a:lnTo>
                <a:lnTo>
                  <a:pt x="11854" y="1330633"/>
                </a:lnTo>
                <a:lnTo>
                  <a:pt x="6701" y="1377738"/>
                </a:lnTo>
                <a:lnTo>
                  <a:pt x="2993" y="1425264"/>
                </a:lnTo>
                <a:lnTo>
                  <a:pt x="752" y="1473187"/>
                </a:lnTo>
                <a:lnTo>
                  <a:pt x="0" y="1521485"/>
                </a:lnTo>
                <a:lnTo>
                  <a:pt x="752" y="1569783"/>
                </a:lnTo>
                <a:lnTo>
                  <a:pt x="2993" y="1617706"/>
                </a:lnTo>
                <a:lnTo>
                  <a:pt x="6701" y="1665232"/>
                </a:lnTo>
                <a:lnTo>
                  <a:pt x="11854" y="1712337"/>
                </a:lnTo>
                <a:lnTo>
                  <a:pt x="18429" y="1759001"/>
                </a:lnTo>
                <a:lnTo>
                  <a:pt x="26405" y="1805200"/>
                </a:lnTo>
                <a:lnTo>
                  <a:pt x="35758" y="1850912"/>
                </a:lnTo>
                <a:lnTo>
                  <a:pt x="46467" y="1896115"/>
                </a:lnTo>
                <a:lnTo>
                  <a:pt x="58509" y="1940787"/>
                </a:lnTo>
                <a:lnTo>
                  <a:pt x="71862" y="1984905"/>
                </a:lnTo>
                <a:lnTo>
                  <a:pt x="86504" y="2028448"/>
                </a:lnTo>
                <a:lnTo>
                  <a:pt x="102413" y="2071393"/>
                </a:lnTo>
                <a:lnTo>
                  <a:pt x="119565" y="2113717"/>
                </a:lnTo>
                <a:lnTo>
                  <a:pt x="137939" y="2155398"/>
                </a:lnTo>
                <a:lnTo>
                  <a:pt x="157514" y="2196415"/>
                </a:lnTo>
                <a:lnTo>
                  <a:pt x="178265" y="2236744"/>
                </a:lnTo>
                <a:lnTo>
                  <a:pt x="200171" y="2276364"/>
                </a:lnTo>
                <a:lnTo>
                  <a:pt x="223211" y="2315252"/>
                </a:lnTo>
                <a:lnTo>
                  <a:pt x="247360" y="2353386"/>
                </a:lnTo>
                <a:lnTo>
                  <a:pt x="272598" y="2390743"/>
                </a:lnTo>
                <a:lnTo>
                  <a:pt x="298902" y="2427302"/>
                </a:lnTo>
                <a:lnTo>
                  <a:pt x="326250" y="2463040"/>
                </a:lnTo>
                <a:lnTo>
                  <a:pt x="354619" y="2497935"/>
                </a:lnTo>
                <a:lnTo>
                  <a:pt x="383987" y="2531965"/>
                </a:lnTo>
                <a:lnTo>
                  <a:pt x="414332" y="2565107"/>
                </a:lnTo>
                <a:lnTo>
                  <a:pt x="445631" y="2597338"/>
                </a:lnTo>
                <a:lnTo>
                  <a:pt x="477863" y="2628638"/>
                </a:lnTo>
                <a:lnTo>
                  <a:pt x="511005" y="2658983"/>
                </a:lnTo>
                <a:lnTo>
                  <a:pt x="545034" y="2688351"/>
                </a:lnTo>
                <a:lnTo>
                  <a:pt x="579929" y="2716720"/>
                </a:lnTo>
                <a:lnTo>
                  <a:pt x="615668" y="2744068"/>
                </a:lnTo>
                <a:lnTo>
                  <a:pt x="652227" y="2770371"/>
                </a:lnTo>
                <a:lnTo>
                  <a:pt x="689584" y="2795609"/>
                </a:lnTo>
                <a:lnTo>
                  <a:pt x="727718" y="2819759"/>
                </a:lnTo>
                <a:lnTo>
                  <a:pt x="766606" y="2842798"/>
                </a:lnTo>
                <a:lnTo>
                  <a:pt x="806226" y="2864705"/>
                </a:lnTo>
                <a:lnTo>
                  <a:pt x="846555" y="2885456"/>
                </a:lnTo>
                <a:lnTo>
                  <a:pt x="887572" y="2905030"/>
                </a:lnTo>
                <a:lnTo>
                  <a:pt x="929253" y="2923405"/>
                </a:lnTo>
                <a:lnTo>
                  <a:pt x="971577" y="2940557"/>
                </a:lnTo>
                <a:lnTo>
                  <a:pt x="1014522" y="2956466"/>
                </a:lnTo>
                <a:lnTo>
                  <a:pt x="1058064" y="2971108"/>
                </a:lnTo>
                <a:lnTo>
                  <a:pt x="1102183" y="2984461"/>
                </a:lnTo>
                <a:lnTo>
                  <a:pt x="1146855" y="2996503"/>
                </a:lnTo>
                <a:lnTo>
                  <a:pt x="1192058" y="3007212"/>
                </a:lnTo>
                <a:lnTo>
                  <a:pt x="1237770" y="3016565"/>
                </a:lnTo>
                <a:lnTo>
                  <a:pt x="1283969" y="3024540"/>
                </a:lnTo>
                <a:lnTo>
                  <a:pt x="1330633" y="3031116"/>
                </a:lnTo>
                <a:lnTo>
                  <a:pt x="1377738" y="3036269"/>
                </a:lnTo>
                <a:lnTo>
                  <a:pt x="1425264" y="3039977"/>
                </a:lnTo>
                <a:lnTo>
                  <a:pt x="1473187" y="3042218"/>
                </a:lnTo>
                <a:lnTo>
                  <a:pt x="1521485" y="3042970"/>
                </a:lnTo>
                <a:lnTo>
                  <a:pt x="1569783" y="3042218"/>
                </a:lnTo>
                <a:lnTo>
                  <a:pt x="1617706" y="3039977"/>
                </a:lnTo>
                <a:lnTo>
                  <a:pt x="1665232" y="3036269"/>
                </a:lnTo>
                <a:lnTo>
                  <a:pt x="1712337" y="3031116"/>
                </a:lnTo>
                <a:lnTo>
                  <a:pt x="1759001" y="3024540"/>
                </a:lnTo>
                <a:lnTo>
                  <a:pt x="1805200" y="3016565"/>
                </a:lnTo>
                <a:lnTo>
                  <a:pt x="1850912" y="3007212"/>
                </a:lnTo>
                <a:lnTo>
                  <a:pt x="1896115" y="2996503"/>
                </a:lnTo>
                <a:lnTo>
                  <a:pt x="1940787" y="2984461"/>
                </a:lnTo>
                <a:lnTo>
                  <a:pt x="1984905" y="2971108"/>
                </a:lnTo>
                <a:lnTo>
                  <a:pt x="2028448" y="2956466"/>
                </a:lnTo>
                <a:lnTo>
                  <a:pt x="2071393" y="2940557"/>
                </a:lnTo>
                <a:lnTo>
                  <a:pt x="2113717" y="2923405"/>
                </a:lnTo>
                <a:lnTo>
                  <a:pt x="2155398" y="2905030"/>
                </a:lnTo>
                <a:lnTo>
                  <a:pt x="2196415" y="2885456"/>
                </a:lnTo>
                <a:lnTo>
                  <a:pt x="2236744" y="2864705"/>
                </a:lnTo>
                <a:lnTo>
                  <a:pt x="2276364" y="2842798"/>
                </a:lnTo>
                <a:lnTo>
                  <a:pt x="2315252" y="2819759"/>
                </a:lnTo>
                <a:lnTo>
                  <a:pt x="2353386" y="2795609"/>
                </a:lnTo>
                <a:lnTo>
                  <a:pt x="2390743" y="2770371"/>
                </a:lnTo>
                <a:lnTo>
                  <a:pt x="2427302" y="2744068"/>
                </a:lnTo>
                <a:lnTo>
                  <a:pt x="2463040" y="2716720"/>
                </a:lnTo>
                <a:lnTo>
                  <a:pt x="2497935" y="2688351"/>
                </a:lnTo>
                <a:lnTo>
                  <a:pt x="2531965" y="2658983"/>
                </a:lnTo>
                <a:lnTo>
                  <a:pt x="2565107" y="2628638"/>
                </a:lnTo>
                <a:lnTo>
                  <a:pt x="2597338" y="2597338"/>
                </a:lnTo>
                <a:lnTo>
                  <a:pt x="2628638" y="2565107"/>
                </a:lnTo>
                <a:lnTo>
                  <a:pt x="2658983" y="2531965"/>
                </a:lnTo>
                <a:lnTo>
                  <a:pt x="2688351" y="2497935"/>
                </a:lnTo>
                <a:lnTo>
                  <a:pt x="2716720" y="2463040"/>
                </a:lnTo>
                <a:lnTo>
                  <a:pt x="2744068" y="2427302"/>
                </a:lnTo>
                <a:lnTo>
                  <a:pt x="2770371" y="2390743"/>
                </a:lnTo>
                <a:lnTo>
                  <a:pt x="2795609" y="2353386"/>
                </a:lnTo>
                <a:lnTo>
                  <a:pt x="2819759" y="2315252"/>
                </a:lnTo>
                <a:lnTo>
                  <a:pt x="2842798" y="2276364"/>
                </a:lnTo>
                <a:lnTo>
                  <a:pt x="2864705" y="2236744"/>
                </a:lnTo>
                <a:lnTo>
                  <a:pt x="2885456" y="2196415"/>
                </a:lnTo>
                <a:lnTo>
                  <a:pt x="2905030" y="2155398"/>
                </a:lnTo>
                <a:lnTo>
                  <a:pt x="2923405" y="2113717"/>
                </a:lnTo>
                <a:lnTo>
                  <a:pt x="2940557" y="2071393"/>
                </a:lnTo>
                <a:lnTo>
                  <a:pt x="2956466" y="2028448"/>
                </a:lnTo>
                <a:lnTo>
                  <a:pt x="2971108" y="1984905"/>
                </a:lnTo>
                <a:lnTo>
                  <a:pt x="2984461" y="1940787"/>
                </a:lnTo>
                <a:lnTo>
                  <a:pt x="2996503" y="1896115"/>
                </a:lnTo>
                <a:lnTo>
                  <a:pt x="3007212" y="1850912"/>
                </a:lnTo>
                <a:lnTo>
                  <a:pt x="3016565" y="1805200"/>
                </a:lnTo>
                <a:lnTo>
                  <a:pt x="3024540" y="1759001"/>
                </a:lnTo>
                <a:lnTo>
                  <a:pt x="3031116" y="1712337"/>
                </a:lnTo>
                <a:lnTo>
                  <a:pt x="3036269" y="1665232"/>
                </a:lnTo>
                <a:lnTo>
                  <a:pt x="3039977" y="1617706"/>
                </a:lnTo>
                <a:lnTo>
                  <a:pt x="3042218" y="1569783"/>
                </a:lnTo>
                <a:lnTo>
                  <a:pt x="3042970" y="1521485"/>
                </a:lnTo>
                <a:lnTo>
                  <a:pt x="3042218" y="1473187"/>
                </a:lnTo>
                <a:lnTo>
                  <a:pt x="3039977" y="1425264"/>
                </a:lnTo>
                <a:lnTo>
                  <a:pt x="3036269" y="1377738"/>
                </a:lnTo>
                <a:lnTo>
                  <a:pt x="3031116" y="1330633"/>
                </a:lnTo>
                <a:lnTo>
                  <a:pt x="3024540" y="1283969"/>
                </a:lnTo>
                <a:lnTo>
                  <a:pt x="3016565" y="1237770"/>
                </a:lnTo>
                <a:lnTo>
                  <a:pt x="3007212" y="1192058"/>
                </a:lnTo>
                <a:lnTo>
                  <a:pt x="2996503" y="1146855"/>
                </a:lnTo>
                <a:lnTo>
                  <a:pt x="2984461" y="1102183"/>
                </a:lnTo>
                <a:lnTo>
                  <a:pt x="2971108" y="1058064"/>
                </a:lnTo>
                <a:lnTo>
                  <a:pt x="2956466" y="1014522"/>
                </a:lnTo>
                <a:lnTo>
                  <a:pt x="2940557" y="971577"/>
                </a:lnTo>
                <a:lnTo>
                  <a:pt x="2923405" y="929253"/>
                </a:lnTo>
                <a:lnTo>
                  <a:pt x="2905030" y="887572"/>
                </a:lnTo>
                <a:lnTo>
                  <a:pt x="2885456" y="846555"/>
                </a:lnTo>
                <a:lnTo>
                  <a:pt x="2864705" y="806226"/>
                </a:lnTo>
                <a:lnTo>
                  <a:pt x="2842798" y="766606"/>
                </a:lnTo>
                <a:lnTo>
                  <a:pt x="2819759" y="727718"/>
                </a:lnTo>
                <a:lnTo>
                  <a:pt x="2795609" y="689584"/>
                </a:lnTo>
                <a:lnTo>
                  <a:pt x="2770371" y="652227"/>
                </a:lnTo>
                <a:lnTo>
                  <a:pt x="2744068" y="615668"/>
                </a:lnTo>
                <a:lnTo>
                  <a:pt x="2716720" y="579929"/>
                </a:lnTo>
                <a:lnTo>
                  <a:pt x="2688351" y="545034"/>
                </a:lnTo>
                <a:lnTo>
                  <a:pt x="2658983" y="511005"/>
                </a:lnTo>
                <a:lnTo>
                  <a:pt x="2628638" y="477863"/>
                </a:lnTo>
                <a:lnTo>
                  <a:pt x="2597338" y="445631"/>
                </a:lnTo>
                <a:lnTo>
                  <a:pt x="2565107" y="414332"/>
                </a:lnTo>
                <a:lnTo>
                  <a:pt x="2531965" y="383987"/>
                </a:lnTo>
                <a:lnTo>
                  <a:pt x="2497935" y="354619"/>
                </a:lnTo>
                <a:lnTo>
                  <a:pt x="2463040" y="326250"/>
                </a:lnTo>
                <a:lnTo>
                  <a:pt x="2427302" y="298902"/>
                </a:lnTo>
                <a:lnTo>
                  <a:pt x="2390743" y="272598"/>
                </a:lnTo>
                <a:lnTo>
                  <a:pt x="2353386" y="247360"/>
                </a:lnTo>
                <a:lnTo>
                  <a:pt x="2315252" y="223211"/>
                </a:lnTo>
                <a:lnTo>
                  <a:pt x="2276364" y="200171"/>
                </a:lnTo>
                <a:lnTo>
                  <a:pt x="2236744" y="178265"/>
                </a:lnTo>
                <a:lnTo>
                  <a:pt x="2196415" y="157514"/>
                </a:lnTo>
                <a:lnTo>
                  <a:pt x="2155398" y="137939"/>
                </a:lnTo>
                <a:lnTo>
                  <a:pt x="2113717" y="119565"/>
                </a:lnTo>
                <a:lnTo>
                  <a:pt x="2071393" y="102413"/>
                </a:lnTo>
                <a:lnTo>
                  <a:pt x="2028448" y="86504"/>
                </a:lnTo>
                <a:lnTo>
                  <a:pt x="1984905" y="71862"/>
                </a:lnTo>
                <a:lnTo>
                  <a:pt x="1940787" y="58509"/>
                </a:lnTo>
                <a:lnTo>
                  <a:pt x="1896115" y="46467"/>
                </a:lnTo>
                <a:lnTo>
                  <a:pt x="1850912" y="35758"/>
                </a:lnTo>
                <a:lnTo>
                  <a:pt x="1805200" y="26405"/>
                </a:lnTo>
                <a:lnTo>
                  <a:pt x="1759001" y="18429"/>
                </a:lnTo>
                <a:lnTo>
                  <a:pt x="1712337" y="11854"/>
                </a:lnTo>
                <a:lnTo>
                  <a:pt x="1665232" y="6701"/>
                </a:lnTo>
                <a:lnTo>
                  <a:pt x="1617706" y="2993"/>
                </a:lnTo>
                <a:lnTo>
                  <a:pt x="1569783" y="752"/>
                </a:lnTo>
                <a:lnTo>
                  <a:pt x="152148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B4ABAC-94AB-17F7-EA14-1A52CFBC3810}"/>
              </a:ext>
            </a:extLst>
          </p:cNvPr>
          <p:cNvSpPr txBox="1"/>
          <p:nvPr/>
        </p:nvSpPr>
        <p:spPr>
          <a:xfrm>
            <a:off x="7965122" y="3773076"/>
            <a:ext cx="2667000" cy="656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TAKE THE SAFE HOMES PLEDGE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0B21DABE-7D04-BB26-A28F-BDBAFCF171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52522" y="2688177"/>
            <a:ext cx="1092200" cy="965200"/>
          </a:xfrm>
          <a:prstGeom prst="rect">
            <a:avLst/>
          </a:prstGeom>
        </p:spPr>
      </p:pic>
      <p:sp>
        <p:nvSpPr>
          <p:cNvPr id="5" name="object 4">
            <a:extLst>
              <a:ext uri="{FF2B5EF4-FFF2-40B4-BE49-F238E27FC236}">
                <a16:creationId xmlns:a16="http://schemas.microsoft.com/office/drawing/2014/main" id="{8447C6C3-B822-9C71-3C98-CE855D9A0B06}"/>
              </a:ext>
            </a:extLst>
          </p:cNvPr>
          <p:cNvSpPr/>
          <p:nvPr/>
        </p:nvSpPr>
        <p:spPr>
          <a:xfrm>
            <a:off x="1007911" y="2057400"/>
            <a:ext cx="3043555" cy="3043555"/>
          </a:xfrm>
          <a:custGeom>
            <a:avLst/>
            <a:gdLst/>
            <a:ahLst/>
            <a:cxnLst/>
            <a:rect l="l" t="t" r="r" b="b"/>
            <a:pathLst>
              <a:path w="3043554" h="3043554">
                <a:moveTo>
                  <a:pt x="1521485" y="0"/>
                </a:moveTo>
                <a:lnTo>
                  <a:pt x="1473187" y="752"/>
                </a:lnTo>
                <a:lnTo>
                  <a:pt x="1425264" y="2993"/>
                </a:lnTo>
                <a:lnTo>
                  <a:pt x="1377738" y="6701"/>
                </a:lnTo>
                <a:lnTo>
                  <a:pt x="1330633" y="11854"/>
                </a:lnTo>
                <a:lnTo>
                  <a:pt x="1283969" y="18429"/>
                </a:lnTo>
                <a:lnTo>
                  <a:pt x="1237770" y="26405"/>
                </a:lnTo>
                <a:lnTo>
                  <a:pt x="1192058" y="35758"/>
                </a:lnTo>
                <a:lnTo>
                  <a:pt x="1146855" y="46467"/>
                </a:lnTo>
                <a:lnTo>
                  <a:pt x="1102183" y="58509"/>
                </a:lnTo>
                <a:lnTo>
                  <a:pt x="1058064" y="71862"/>
                </a:lnTo>
                <a:lnTo>
                  <a:pt x="1014522" y="86504"/>
                </a:lnTo>
                <a:lnTo>
                  <a:pt x="971577" y="102413"/>
                </a:lnTo>
                <a:lnTo>
                  <a:pt x="929253" y="119565"/>
                </a:lnTo>
                <a:lnTo>
                  <a:pt x="887572" y="137939"/>
                </a:lnTo>
                <a:lnTo>
                  <a:pt x="846555" y="157514"/>
                </a:lnTo>
                <a:lnTo>
                  <a:pt x="806226" y="178265"/>
                </a:lnTo>
                <a:lnTo>
                  <a:pt x="766606" y="200171"/>
                </a:lnTo>
                <a:lnTo>
                  <a:pt x="727718" y="223211"/>
                </a:lnTo>
                <a:lnTo>
                  <a:pt x="689584" y="247360"/>
                </a:lnTo>
                <a:lnTo>
                  <a:pt x="652227" y="272598"/>
                </a:lnTo>
                <a:lnTo>
                  <a:pt x="615668" y="298902"/>
                </a:lnTo>
                <a:lnTo>
                  <a:pt x="579929" y="326250"/>
                </a:lnTo>
                <a:lnTo>
                  <a:pt x="545034" y="354619"/>
                </a:lnTo>
                <a:lnTo>
                  <a:pt x="511005" y="383987"/>
                </a:lnTo>
                <a:lnTo>
                  <a:pt x="477863" y="414332"/>
                </a:lnTo>
                <a:lnTo>
                  <a:pt x="445631" y="445631"/>
                </a:lnTo>
                <a:lnTo>
                  <a:pt x="414332" y="477863"/>
                </a:lnTo>
                <a:lnTo>
                  <a:pt x="383987" y="511005"/>
                </a:lnTo>
                <a:lnTo>
                  <a:pt x="354619" y="545034"/>
                </a:lnTo>
                <a:lnTo>
                  <a:pt x="326250" y="579929"/>
                </a:lnTo>
                <a:lnTo>
                  <a:pt x="298902" y="615668"/>
                </a:lnTo>
                <a:lnTo>
                  <a:pt x="272598" y="652227"/>
                </a:lnTo>
                <a:lnTo>
                  <a:pt x="247360" y="689584"/>
                </a:lnTo>
                <a:lnTo>
                  <a:pt x="223211" y="727718"/>
                </a:lnTo>
                <a:lnTo>
                  <a:pt x="200171" y="766606"/>
                </a:lnTo>
                <a:lnTo>
                  <a:pt x="178265" y="806226"/>
                </a:lnTo>
                <a:lnTo>
                  <a:pt x="157514" y="846555"/>
                </a:lnTo>
                <a:lnTo>
                  <a:pt x="137939" y="887572"/>
                </a:lnTo>
                <a:lnTo>
                  <a:pt x="119565" y="929253"/>
                </a:lnTo>
                <a:lnTo>
                  <a:pt x="102413" y="971577"/>
                </a:lnTo>
                <a:lnTo>
                  <a:pt x="86504" y="1014522"/>
                </a:lnTo>
                <a:lnTo>
                  <a:pt x="71862" y="1058064"/>
                </a:lnTo>
                <a:lnTo>
                  <a:pt x="58509" y="1102183"/>
                </a:lnTo>
                <a:lnTo>
                  <a:pt x="46467" y="1146855"/>
                </a:lnTo>
                <a:lnTo>
                  <a:pt x="35758" y="1192058"/>
                </a:lnTo>
                <a:lnTo>
                  <a:pt x="26405" y="1237770"/>
                </a:lnTo>
                <a:lnTo>
                  <a:pt x="18429" y="1283969"/>
                </a:lnTo>
                <a:lnTo>
                  <a:pt x="11854" y="1330633"/>
                </a:lnTo>
                <a:lnTo>
                  <a:pt x="6701" y="1377738"/>
                </a:lnTo>
                <a:lnTo>
                  <a:pt x="2993" y="1425264"/>
                </a:lnTo>
                <a:lnTo>
                  <a:pt x="752" y="1473187"/>
                </a:lnTo>
                <a:lnTo>
                  <a:pt x="0" y="1521485"/>
                </a:lnTo>
                <a:lnTo>
                  <a:pt x="752" y="1569783"/>
                </a:lnTo>
                <a:lnTo>
                  <a:pt x="2993" y="1617706"/>
                </a:lnTo>
                <a:lnTo>
                  <a:pt x="6701" y="1665232"/>
                </a:lnTo>
                <a:lnTo>
                  <a:pt x="11854" y="1712337"/>
                </a:lnTo>
                <a:lnTo>
                  <a:pt x="18429" y="1759001"/>
                </a:lnTo>
                <a:lnTo>
                  <a:pt x="26405" y="1805200"/>
                </a:lnTo>
                <a:lnTo>
                  <a:pt x="35758" y="1850912"/>
                </a:lnTo>
                <a:lnTo>
                  <a:pt x="46467" y="1896115"/>
                </a:lnTo>
                <a:lnTo>
                  <a:pt x="58509" y="1940787"/>
                </a:lnTo>
                <a:lnTo>
                  <a:pt x="71862" y="1984905"/>
                </a:lnTo>
                <a:lnTo>
                  <a:pt x="86504" y="2028448"/>
                </a:lnTo>
                <a:lnTo>
                  <a:pt x="102413" y="2071393"/>
                </a:lnTo>
                <a:lnTo>
                  <a:pt x="119565" y="2113717"/>
                </a:lnTo>
                <a:lnTo>
                  <a:pt x="137939" y="2155398"/>
                </a:lnTo>
                <a:lnTo>
                  <a:pt x="157514" y="2196415"/>
                </a:lnTo>
                <a:lnTo>
                  <a:pt x="178265" y="2236744"/>
                </a:lnTo>
                <a:lnTo>
                  <a:pt x="200171" y="2276364"/>
                </a:lnTo>
                <a:lnTo>
                  <a:pt x="223211" y="2315252"/>
                </a:lnTo>
                <a:lnTo>
                  <a:pt x="247360" y="2353386"/>
                </a:lnTo>
                <a:lnTo>
                  <a:pt x="272598" y="2390743"/>
                </a:lnTo>
                <a:lnTo>
                  <a:pt x="298902" y="2427302"/>
                </a:lnTo>
                <a:lnTo>
                  <a:pt x="326250" y="2463040"/>
                </a:lnTo>
                <a:lnTo>
                  <a:pt x="354619" y="2497935"/>
                </a:lnTo>
                <a:lnTo>
                  <a:pt x="383987" y="2531965"/>
                </a:lnTo>
                <a:lnTo>
                  <a:pt x="414332" y="2565107"/>
                </a:lnTo>
                <a:lnTo>
                  <a:pt x="445631" y="2597338"/>
                </a:lnTo>
                <a:lnTo>
                  <a:pt x="477863" y="2628638"/>
                </a:lnTo>
                <a:lnTo>
                  <a:pt x="511005" y="2658983"/>
                </a:lnTo>
                <a:lnTo>
                  <a:pt x="545034" y="2688351"/>
                </a:lnTo>
                <a:lnTo>
                  <a:pt x="579929" y="2716720"/>
                </a:lnTo>
                <a:lnTo>
                  <a:pt x="615668" y="2744068"/>
                </a:lnTo>
                <a:lnTo>
                  <a:pt x="652227" y="2770371"/>
                </a:lnTo>
                <a:lnTo>
                  <a:pt x="689584" y="2795609"/>
                </a:lnTo>
                <a:lnTo>
                  <a:pt x="727718" y="2819759"/>
                </a:lnTo>
                <a:lnTo>
                  <a:pt x="766606" y="2842798"/>
                </a:lnTo>
                <a:lnTo>
                  <a:pt x="806226" y="2864705"/>
                </a:lnTo>
                <a:lnTo>
                  <a:pt x="846555" y="2885456"/>
                </a:lnTo>
                <a:lnTo>
                  <a:pt x="887572" y="2905030"/>
                </a:lnTo>
                <a:lnTo>
                  <a:pt x="929253" y="2923405"/>
                </a:lnTo>
                <a:lnTo>
                  <a:pt x="971577" y="2940557"/>
                </a:lnTo>
                <a:lnTo>
                  <a:pt x="1014522" y="2956466"/>
                </a:lnTo>
                <a:lnTo>
                  <a:pt x="1058064" y="2971108"/>
                </a:lnTo>
                <a:lnTo>
                  <a:pt x="1102183" y="2984461"/>
                </a:lnTo>
                <a:lnTo>
                  <a:pt x="1146855" y="2996503"/>
                </a:lnTo>
                <a:lnTo>
                  <a:pt x="1192058" y="3007212"/>
                </a:lnTo>
                <a:lnTo>
                  <a:pt x="1237770" y="3016565"/>
                </a:lnTo>
                <a:lnTo>
                  <a:pt x="1283969" y="3024540"/>
                </a:lnTo>
                <a:lnTo>
                  <a:pt x="1330633" y="3031116"/>
                </a:lnTo>
                <a:lnTo>
                  <a:pt x="1377738" y="3036269"/>
                </a:lnTo>
                <a:lnTo>
                  <a:pt x="1425264" y="3039977"/>
                </a:lnTo>
                <a:lnTo>
                  <a:pt x="1473187" y="3042218"/>
                </a:lnTo>
                <a:lnTo>
                  <a:pt x="1521485" y="3042970"/>
                </a:lnTo>
                <a:lnTo>
                  <a:pt x="1569783" y="3042218"/>
                </a:lnTo>
                <a:lnTo>
                  <a:pt x="1617706" y="3039977"/>
                </a:lnTo>
                <a:lnTo>
                  <a:pt x="1665232" y="3036269"/>
                </a:lnTo>
                <a:lnTo>
                  <a:pt x="1712337" y="3031116"/>
                </a:lnTo>
                <a:lnTo>
                  <a:pt x="1759001" y="3024540"/>
                </a:lnTo>
                <a:lnTo>
                  <a:pt x="1805200" y="3016565"/>
                </a:lnTo>
                <a:lnTo>
                  <a:pt x="1850912" y="3007212"/>
                </a:lnTo>
                <a:lnTo>
                  <a:pt x="1896115" y="2996503"/>
                </a:lnTo>
                <a:lnTo>
                  <a:pt x="1940787" y="2984461"/>
                </a:lnTo>
                <a:lnTo>
                  <a:pt x="1984905" y="2971108"/>
                </a:lnTo>
                <a:lnTo>
                  <a:pt x="2028448" y="2956466"/>
                </a:lnTo>
                <a:lnTo>
                  <a:pt x="2071393" y="2940557"/>
                </a:lnTo>
                <a:lnTo>
                  <a:pt x="2113717" y="2923405"/>
                </a:lnTo>
                <a:lnTo>
                  <a:pt x="2155398" y="2905030"/>
                </a:lnTo>
                <a:lnTo>
                  <a:pt x="2196415" y="2885456"/>
                </a:lnTo>
                <a:lnTo>
                  <a:pt x="2236744" y="2864705"/>
                </a:lnTo>
                <a:lnTo>
                  <a:pt x="2276364" y="2842798"/>
                </a:lnTo>
                <a:lnTo>
                  <a:pt x="2315252" y="2819759"/>
                </a:lnTo>
                <a:lnTo>
                  <a:pt x="2353386" y="2795609"/>
                </a:lnTo>
                <a:lnTo>
                  <a:pt x="2390743" y="2770371"/>
                </a:lnTo>
                <a:lnTo>
                  <a:pt x="2427302" y="2744068"/>
                </a:lnTo>
                <a:lnTo>
                  <a:pt x="2463040" y="2716720"/>
                </a:lnTo>
                <a:lnTo>
                  <a:pt x="2497935" y="2688351"/>
                </a:lnTo>
                <a:lnTo>
                  <a:pt x="2531965" y="2658983"/>
                </a:lnTo>
                <a:lnTo>
                  <a:pt x="2565107" y="2628638"/>
                </a:lnTo>
                <a:lnTo>
                  <a:pt x="2597338" y="2597338"/>
                </a:lnTo>
                <a:lnTo>
                  <a:pt x="2628638" y="2565107"/>
                </a:lnTo>
                <a:lnTo>
                  <a:pt x="2658983" y="2531965"/>
                </a:lnTo>
                <a:lnTo>
                  <a:pt x="2688351" y="2497935"/>
                </a:lnTo>
                <a:lnTo>
                  <a:pt x="2716720" y="2463040"/>
                </a:lnTo>
                <a:lnTo>
                  <a:pt x="2744068" y="2427302"/>
                </a:lnTo>
                <a:lnTo>
                  <a:pt x="2770371" y="2390743"/>
                </a:lnTo>
                <a:lnTo>
                  <a:pt x="2795609" y="2353386"/>
                </a:lnTo>
                <a:lnTo>
                  <a:pt x="2819759" y="2315252"/>
                </a:lnTo>
                <a:lnTo>
                  <a:pt x="2842798" y="2276364"/>
                </a:lnTo>
                <a:lnTo>
                  <a:pt x="2864705" y="2236744"/>
                </a:lnTo>
                <a:lnTo>
                  <a:pt x="2885456" y="2196415"/>
                </a:lnTo>
                <a:lnTo>
                  <a:pt x="2905030" y="2155398"/>
                </a:lnTo>
                <a:lnTo>
                  <a:pt x="2923405" y="2113717"/>
                </a:lnTo>
                <a:lnTo>
                  <a:pt x="2940557" y="2071393"/>
                </a:lnTo>
                <a:lnTo>
                  <a:pt x="2956466" y="2028448"/>
                </a:lnTo>
                <a:lnTo>
                  <a:pt x="2971108" y="1984905"/>
                </a:lnTo>
                <a:lnTo>
                  <a:pt x="2984461" y="1940787"/>
                </a:lnTo>
                <a:lnTo>
                  <a:pt x="2996503" y="1896115"/>
                </a:lnTo>
                <a:lnTo>
                  <a:pt x="3007212" y="1850912"/>
                </a:lnTo>
                <a:lnTo>
                  <a:pt x="3016565" y="1805200"/>
                </a:lnTo>
                <a:lnTo>
                  <a:pt x="3024540" y="1759001"/>
                </a:lnTo>
                <a:lnTo>
                  <a:pt x="3031116" y="1712337"/>
                </a:lnTo>
                <a:lnTo>
                  <a:pt x="3036269" y="1665232"/>
                </a:lnTo>
                <a:lnTo>
                  <a:pt x="3039977" y="1617706"/>
                </a:lnTo>
                <a:lnTo>
                  <a:pt x="3042218" y="1569783"/>
                </a:lnTo>
                <a:lnTo>
                  <a:pt x="3042970" y="1521485"/>
                </a:lnTo>
                <a:lnTo>
                  <a:pt x="3042218" y="1473187"/>
                </a:lnTo>
                <a:lnTo>
                  <a:pt x="3039977" y="1425264"/>
                </a:lnTo>
                <a:lnTo>
                  <a:pt x="3036269" y="1377738"/>
                </a:lnTo>
                <a:lnTo>
                  <a:pt x="3031116" y="1330633"/>
                </a:lnTo>
                <a:lnTo>
                  <a:pt x="3024540" y="1283969"/>
                </a:lnTo>
                <a:lnTo>
                  <a:pt x="3016565" y="1237770"/>
                </a:lnTo>
                <a:lnTo>
                  <a:pt x="3007212" y="1192058"/>
                </a:lnTo>
                <a:lnTo>
                  <a:pt x="2996503" y="1146855"/>
                </a:lnTo>
                <a:lnTo>
                  <a:pt x="2984461" y="1102183"/>
                </a:lnTo>
                <a:lnTo>
                  <a:pt x="2971108" y="1058064"/>
                </a:lnTo>
                <a:lnTo>
                  <a:pt x="2956466" y="1014522"/>
                </a:lnTo>
                <a:lnTo>
                  <a:pt x="2940557" y="971577"/>
                </a:lnTo>
                <a:lnTo>
                  <a:pt x="2923405" y="929253"/>
                </a:lnTo>
                <a:lnTo>
                  <a:pt x="2905030" y="887572"/>
                </a:lnTo>
                <a:lnTo>
                  <a:pt x="2885456" y="846555"/>
                </a:lnTo>
                <a:lnTo>
                  <a:pt x="2864705" y="806226"/>
                </a:lnTo>
                <a:lnTo>
                  <a:pt x="2842798" y="766606"/>
                </a:lnTo>
                <a:lnTo>
                  <a:pt x="2819759" y="727718"/>
                </a:lnTo>
                <a:lnTo>
                  <a:pt x="2795609" y="689584"/>
                </a:lnTo>
                <a:lnTo>
                  <a:pt x="2770371" y="652227"/>
                </a:lnTo>
                <a:lnTo>
                  <a:pt x="2744068" y="615668"/>
                </a:lnTo>
                <a:lnTo>
                  <a:pt x="2716720" y="579929"/>
                </a:lnTo>
                <a:lnTo>
                  <a:pt x="2688351" y="545034"/>
                </a:lnTo>
                <a:lnTo>
                  <a:pt x="2658983" y="511005"/>
                </a:lnTo>
                <a:lnTo>
                  <a:pt x="2628638" y="477863"/>
                </a:lnTo>
                <a:lnTo>
                  <a:pt x="2597338" y="445631"/>
                </a:lnTo>
                <a:lnTo>
                  <a:pt x="2565107" y="414332"/>
                </a:lnTo>
                <a:lnTo>
                  <a:pt x="2531965" y="383987"/>
                </a:lnTo>
                <a:lnTo>
                  <a:pt x="2497935" y="354619"/>
                </a:lnTo>
                <a:lnTo>
                  <a:pt x="2463040" y="326250"/>
                </a:lnTo>
                <a:lnTo>
                  <a:pt x="2427302" y="298902"/>
                </a:lnTo>
                <a:lnTo>
                  <a:pt x="2390743" y="272598"/>
                </a:lnTo>
                <a:lnTo>
                  <a:pt x="2353386" y="247360"/>
                </a:lnTo>
                <a:lnTo>
                  <a:pt x="2315252" y="223211"/>
                </a:lnTo>
                <a:lnTo>
                  <a:pt x="2276364" y="200171"/>
                </a:lnTo>
                <a:lnTo>
                  <a:pt x="2236744" y="178265"/>
                </a:lnTo>
                <a:lnTo>
                  <a:pt x="2196415" y="157514"/>
                </a:lnTo>
                <a:lnTo>
                  <a:pt x="2155398" y="137939"/>
                </a:lnTo>
                <a:lnTo>
                  <a:pt x="2113717" y="119565"/>
                </a:lnTo>
                <a:lnTo>
                  <a:pt x="2071393" y="102413"/>
                </a:lnTo>
                <a:lnTo>
                  <a:pt x="2028448" y="86504"/>
                </a:lnTo>
                <a:lnTo>
                  <a:pt x="1984905" y="71862"/>
                </a:lnTo>
                <a:lnTo>
                  <a:pt x="1940787" y="58509"/>
                </a:lnTo>
                <a:lnTo>
                  <a:pt x="1896115" y="46467"/>
                </a:lnTo>
                <a:lnTo>
                  <a:pt x="1850912" y="35758"/>
                </a:lnTo>
                <a:lnTo>
                  <a:pt x="1805200" y="26405"/>
                </a:lnTo>
                <a:lnTo>
                  <a:pt x="1759001" y="18429"/>
                </a:lnTo>
                <a:lnTo>
                  <a:pt x="1712337" y="11854"/>
                </a:lnTo>
                <a:lnTo>
                  <a:pt x="1665232" y="6701"/>
                </a:lnTo>
                <a:lnTo>
                  <a:pt x="1617706" y="2993"/>
                </a:lnTo>
                <a:lnTo>
                  <a:pt x="1569783" y="752"/>
                </a:lnTo>
                <a:lnTo>
                  <a:pt x="1521485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8CBC81-F988-FC09-38EF-5AE4AB9E5703}"/>
              </a:ext>
            </a:extLst>
          </p:cNvPr>
          <p:cNvSpPr txBox="1"/>
          <p:nvPr/>
        </p:nvSpPr>
        <p:spPr>
          <a:xfrm>
            <a:off x="1196188" y="3773076"/>
            <a:ext cx="2667000" cy="656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CONSIDER</a:t>
            </a:r>
            <a:b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THEIR ACTIONS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9B36F832-BB78-8630-AD05-6D62321668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96288" y="2587436"/>
            <a:ext cx="10668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564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64162-8EA1-1ADC-04BE-5C2D53565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879" y="443616"/>
            <a:ext cx="11306743" cy="49044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7A5D99"/>
                </a:solidFill>
              </a:rPr>
              <a:t>HELP</a:t>
            </a:r>
            <a:r>
              <a:rPr lang="en-US" spc="-80" dirty="0">
                <a:solidFill>
                  <a:srgbClr val="7A5D99"/>
                </a:solidFill>
              </a:rPr>
              <a:t> </a:t>
            </a:r>
            <a:r>
              <a:rPr lang="en-US" dirty="0">
                <a:solidFill>
                  <a:srgbClr val="7A5D99"/>
                </a:solidFill>
              </a:rPr>
              <a:t>CHANGE</a:t>
            </a:r>
            <a:r>
              <a:rPr lang="en-US" spc="5" dirty="0">
                <a:solidFill>
                  <a:srgbClr val="7A5D99"/>
                </a:solidFill>
              </a:rPr>
              <a:t> </a:t>
            </a:r>
            <a:r>
              <a:rPr lang="en-US" dirty="0">
                <a:solidFill>
                  <a:srgbClr val="36286B"/>
                </a:solidFill>
              </a:rPr>
              <a:t>THESE</a:t>
            </a:r>
            <a:r>
              <a:rPr lang="en-US" spc="5" dirty="0">
                <a:solidFill>
                  <a:srgbClr val="36286B"/>
                </a:solidFill>
              </a:rPr>
              <a:t> </a:t>
            </a:r>
            <a:r>
              <a:rPr lang="en-US" spc="-10" dirty="0">
                <a:solidFill>
                  <a:srgbClr val="36286B"/>
                </a:solidFill>
              </a:rPr>
              <a:t>STATS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DBFBE1-D032-2807-C4DD-B2318B2209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879" y="1001474"/>
            <a:ext cx="11306743" cy="490445"/>
          </a:xfrm>
        </p:spPr>
        <p:txBody>
          <a:bodyPr/>
          <a:lstStyle/>
          <a:p>
            <a:r>
              <a:rPr lang="en-US" sz="2400" dirty="0">
                <a:solidFill>
                  <a:srgbClr val="36286B"/>
                </a:solidFill>
              </a:rPr>
              <a:t>According</a:t>
            </a:r>
            <a:r>
              <a:rPr lang="en-US" sz="2400" spc="-5" dirty="0">
                <a:solidFill>
                  <a:srgbClr val="36286B"/>
                </a:solidFill>
              </a:rPr>
              <a:t> </a:t>
            </a:r>
            <a:r>
              <a:rPr lang="en-US" sz="2400" dirty="0">
                <a:solidFill>
                  <a:srgbClr val="36286B"/>
                </a:solidFill>
              </a:rPr>
              <a:t>to</a:t>
            </a:r>
            <a:r>
              <a:rPr lang="en-US" sz="2400" spc="-5" dirty="0">
                <a:solidFill>
                  <a:srgbClr val="36286B"/>
                </a:solidFill>
              </a:rPr>
              <a:t> </a:t>
            </a:r>
            <a:r>
              <a:rPr lang="en-US" sz="2400" dirty="0">
                <a:solidFill>
                  <a:srgbClr val="36286B"/>
                </a:solidFill>
              </a:rPr>
              <a:t>a</a:t>
            </a:r>
            <a:r>
              <a:rPr lang="en-US" sz="2400" spc="-5" dirty="0">
                <a:solidFill>
                  <a:srgbClr val="36286B"/>
                </a:solidFill>
              </a:rPr>
              <a:t> </a:t>
            </a:r>
            <a:r>
              <a:rPr lang="en-US" sz="2400" dirty="0">
                <a:solidFill>
                  <a:srgbClr val="36286B"/>
                </a:solidFill>
              </a:rPr>
              <a:t>survey of</a:t>
            </a:r>
            <a:r>
              <a:rPr lang="en-US" sz="2400" spc="-5" dirty="0">
                <a:solidFill>
                  <a:srgbClr val="36286B"/>
                </a:solidFill>
              </a:rPr>
              <a:t> </a:t>
            </a:r>
            <a:r>
              <a:rPr lang="en-US" sz="2400" spc="120" dirty="0">
                <a:solidFill>
                  <a:srgbClr val="36286B"/>
                </a:solidFill>
              </a:rPr>
              <a:t>7-</a:t>
            </a:r>
            <a:r>
              <a:rPr lang="en-US" sz="2400" dirty="0">
                <a:solidFill>
                  <a:srgbClr val="36286B"/>
                </a:solidFill>
              </a:rPr>
              <a:t>12th</a:t>
            </a:r>
            <a:r>
              <a:rPr lang="en-US" sz="2400" spc="-5" dirty="0">
                <a:solidFill>
                  <a:srgbClr val="36286B"/>
                </a:solidFill>
              </a:rPr>
              <a:t> </a:t>
            </a:r>
            <a:r>
              <a:rPr lang="en-US" sz="2400" dirty="0">
                <a:solidFill>
                  <a:srgbClr val="36286B"/>
                </a:solidFill>
              </a:rPr>
              <a:t>graders in</a:t>
            </a:r>
            <a:r>
              <a:rPr lang="en-US" sz="2400" spc="-5" dirty="0">
                <a:solidFill>
                  <a:srgbClr val="36286B"/>
                </a:solidFill>
              </a:rPr>
              <a:t> </a:t>
            </a:r>
            <a:r>
              <a:rPr lang="en-US" sz="2400" dirty="0">
                <a:solidFill>
                  <a:srgbClr val="36286B"/>
                </a:solidFill>
              </a:rPr>
              <a:t>Montgomery</a:t>
            </a:r>
            <a:r>
              <a:rPr lang="en-US" sz="2400" spc="-5" dirty="0">
                <a:solidFill>
                  <a:srgbClr val="36286B"/>
                </a:solidFill>
              </a:rPr>
              <a:t> </a:t>
            </a:r>
            <a:r>
              <a:rPr lang="en-US" sz="2400" spc="-10" dirty="0">
                <a:solidFill>
                  <a:srgbClr val="36286B"/>
                </a:solidFill>
              </a:rPr>
              <a:t>County:</a:t>
            </a:r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F10030B-B033-E65C-207B-DB33B86C8AD7}"/>
              </a:ext>
            </a:extLst>
          </p:cNvPr>
          <p:cNvSpPr/>
          <p:nvPr/>
        </p:nvSpPr>
        <p:spPr>
          <a:xfrm>
            <a:off x="375522" y="1731278"/>
            <a:ext cx="2842734" cy="28427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983F801-F3B9-D231-1F6C-F8182F0A4BBE}"/>
              </a:ext>
            </a:extLst>
          </p:cNvPr>
          <p:cNvSpPr/>
          <p:nvPr/>
        </p:nvSpPr>
        <p:spPr>
          <a:xfrm>
            <a:off x="3096237" y="1727267"/>
            <a:ext cx="2967125" cy="29671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CC9400D-F3D7-0F44-4ECF-509D18B65228}"/>
              </a:ext>
            </a:extLst>
          </p:cNvPr>
          <p:cNvSpPr/>
          <p:nvPr/>
        </p:nvSpPr>
        <p:spPr>
          <a:xfrm>
            <a:off x="5411609" y="2932255"/>
            <a:ext cx="2529049" cy="25290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7281549-D2AC-9533-10FB-BFDC0095B987}"/>
              </a:ext>
            </a:extLst>
          </p:cNvPr>
          <p:cNvSpPr/>
          <p:nvPr/>
        </p:nvSpPr>
        <p:spPr>
          <a:xfrm>
            <a:off x="6969978" y="1560242"/>
            <a:ext cx="2842734" cy="28427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230218D-0821-3EDC-6244-9818444D2973}"/>
              </a:ext>
            </a:extLst>
          </p:cNvPr>
          <p:cNvSpPr/>
          <p:nvPr/>
        </p:nvSpPr>
        <p:spPr>
          <a:xfrm>
            <a:off x="9206474" y="2364153"/>
            <a:ext cx="2529049" cy="25290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1F83924E-0378-9A6C-05A2-30577D74837B}"/>
              </a:ext>
            </a:extLst>
          </p:cNvPr>
          <p:cNvSpPr txBox="1"/>
          <p:nvPr/>
        </p:nvSpPr>
        <p:spPr>
          <a:xfrm>
            <a:off x="3445508" y="2978425"/>
            <a:ext cx="2228850" cy="76399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960"/>
              </a:lnSpc>
            </a:pPr>
            <a:r>
              <a:rPr sz="1550" dirty="0">
                <a:solidFill>
                  <a:srgbClr val="020302"/>
                </a:solidFill>
                <a:latin typeface="Arial"/>
                <a:cs typeface="Arial"/>
              </a:rPr>
              <a:t>have</a:t>
            </a:r>
            <a:r>
              <a:rPr sz="1550" spc="-45" dirty="0">
                <a:solidFill>
                  <a:srgbClr val="020302"/>
                </a:solidFill>
                <a:latin typeface="Arial"/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latin typeface="Arial"/>
                <a:cs typeface="Arial"/>
              </a:rPr>
              <a:t>never</a:t>
            </a:r>
            <a:r>
              <a:rPr sz="1550" spc="-45" dirty="0">
                <a:solidFill>
                  <a:srgbClr val="020302"/>
                </a:solidFill>
                <a:latin typeface="Arial"/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latin typeface="Arial"/>
                <a:cs typeface="Arial"/>
              </a:rPr>
              <a:t>talked</a:t>
            </a:r>
            <a:r>
              <a:rPr sz="1550" spc="-45" dirty="0">
                <a:solidFill>
                  <a:srgbClr val="020302"/>
                </a:solidFill>
                <a:latin typeface="Arial"/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latin typeface="Arial"/>
                <a:cs typeface="Arial"/>
              </a:rPr>
              <a:t>to</a:t>
            </a:r>
            <a:r>
              <a:rPr sz="1550" spc="-45" dirty="0">
                <a:solidFill>
                  <a:srgbClr val="020302"/>
                </a:solidFill>
                <a:latin typeface="Arial"/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latin typeface="Arial"/>
                <a:cs typeface="Arial"/>
              </a:rPr>
              <a:t>their</a:t>
            </a:r>
            <a:endParaRPr sz="1550" dirty="0">
              <a:latin typeface="Arial"/>
              <a:cs typeface="Arial"/>
            </a:endParaRPr>
          </a:p>
          <a:p>
            <a:pPr marL="34290" marR="26034" algn="ctr">
              <a:lnSpc>
                <a:spcPts val="1960"/>
              </a:lnSpc>
            </a:pPr>
            <a:r>
              <a:rPr sz="1550" dirty="0">
                <a:solidFill>
                  <a:srgbClr val="020302"/>
                </a:solidFill>
                <a:latin typeface="Arial"/>
                <a:cs typeface="Arial"/>
              </a:rPr>
              <a:t>parents</a:t>
            </a:r>
            <a:r>
              <a:rPr sz="1550" spc="-50" dirty="0">
                <a:solidFill>
                  <a:srgbClr val="020302"/>
                </a:solidFill>
                <a:latin typeface="Arial"/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latin typeface="Arial"/>
                <a:cs typeface="Arial"/>
              </a:rPr>
              <a:t>about</a:t>
            </a:r>
            <a:r>
              <a:rPr sz="1550" spc="-45" dirty="0">
                <a:solidFill>
                  <a:srgbClr val="020302"/>
                </a:solidFill>
                <a:latin typeface="Arial"/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latin typeface="Arial"/>
                <a:cs typeface="Arial"/>
              </a:rPr>
              <a:t>the</a:t>
            </a:r>
            <a:r>
              <a:rPr sz="1550" spc="-45" dirty="0">
                <a:solidFill>
                  <a:srgbClr val="020302"/>
                </a:solidFill>
                <a:latin typeface="Arial"/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latin typeface="Arial"/>
                <a:cs typeface="Arial"/>
              </a:rPr>
              <a:t>impact </a:t>
            </a:r>
            <a:r>
              <a:rPr sz="1550" dirty="0">
                <a:solidFill>
                  <a:srgbClr val="020302"/>
                </a:solidFill>
                <a:latin typeface="Arial"/>
                <a:cs typeface="Arial"/>
              </a:rPr>
              <a:t>of</a:t>
            </a:r>
            <a:r>
              <a:rPr sz="1550" spc="-20" dirty="0">
                <a:solidFill>
                  <a:srgbClr val="020302"/>
                </a:solidFill>
                <a:latin typeface="Arial"/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latin typeface="Arial"/>
                <a:cs typeface="Arial"/>
              </a:rPr>
              <a:t>substance</a:t>
            </a:r>
            <a:r>
              <a:rPr sz="1550" spc="-15" dirty="0">
                <a:solidFill>
                  <a:srgbClr val="020302"/>
                </a:solidFill>
                <a:latin typeface="Arial"/>
                <a:cs typeface="Arial"/>
              </a:rPr>
              <a:t> </a:t>
            </a:r>
            <a:r>
              <a:rPr sz="1550" spc="-20" dirty="0">
                <a:solidFill>
                  <a:srgbClr val="020302"/>
                </a:solidFill>
                <a:latin typeface="Arial"/>
                <a:cs typeface="Arial"/>
              </a:rPr>
              <a:t>use.</a:t>
            </a:r>
            <a:endParaRPr sz="1550" dirty="0">
              <a:latin typeface="Arial"/>
              <a:cs typeface="Arial"/>
            </a:endParaRPr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3BEAF024-FC04-B2B5-9D06-9E8998C590FA}"/>
              </a:ext>
            </a:extLst>
          </p:cNvPr>
          <p:cNvSpPr txBox="1"/>
          <p:nvPr/>
        </p:nvSpPr>
        <p:spPr>
          <a:xfrm>
            <a:off x="6091252" y="3486397"/>
            <a:ext cx="1124585" cy="5905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700" spc="-25" dirty="0">
                <a:solidFill>
                  <a:srgbClr val="36286B"/>
                </a:solidFill>
                <a:latin typeface="Arial Black"/>
                <a:cs typeface="Arial Black"/>
              </a:rPr>
              <a:t>15%</a:t>
            </a:r>
            <a:endParaRPr sz="3700" dirty="0">
              <a:solidFill>
                <a:srgbClr val="36286B"/>
              </a:solidFill>
              <a:latin typeface="Arial Black"/>
              <a:cs typeface="Arial Black"/>
            </a:endParaRPr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9DC8B9B0-29A2-AAD9-0BD6-C6B1269F3B15}"/>
              </a:ext>
            </a:extLst>
          </p:cNvPr>
          <p:cNvSpPr txBox="1"/>
          <p:nvPr/>
        </p:nvSpPr>
        <p:spPr>
          <a:xfrm>
            <a:off x="5920874" y="3996509"/>
            <a:ext cx="1464945" cy="984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ts val="1860"/>
              </a:lnSpc>
              <a:spcBef>
                <a:spcPts val="100"/>
              </a:spcBef>
            </a:pPr>
            <a:r>
              <a:rPr sz="1550" dirty="0">
                <a:solidFill>
                  <a:srgbClr val="020302"/>
                </a:solidFill>
                <a:cs typeface="Arial"/>
              </a:rPr>
              <a:t>who</a:t>
            </a:r>
            <a:r>
              <a:rPr sz="1550" spc="-45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consumed </a:t>
            </a:r>
            <a:r>
              <a:rPr sz="1550" dirty="0">
                <a:solidFill>
                  <a:srgbClr val="020302"/>
                </a:solidFill>
                <a:latin typeface="Arial"/>
                <a:cs typeface="Arial"/>
              </a:rPr>
              <a:t>alcohol</a:t>
            </a:r>
            <a:r>
              <a:rPr sz="1550" spc="-65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had</a:t>
            </a:r>
            <a:r>
              <a:rPr sz="1550" spc="-65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their </a:t>
            </a:r>
            <a:r>
              <a:rPr sz="1550" dirty="0">
                <a:solidFill>
                  <a:srgbClr val="020302"/>
                </a:solidFill>
                <a:cs typeface="Arial"/>
              </a:rPr>
              <a:t>first</a:t>
            </a:r>
            <a:r>
              <a:rPr sz="1550" spc="-15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sip</a:t>
            </a:r>
            <a:r>
              <a:rPr sz="1550" spc="-15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at</a:t>
            </a:r>
            <a:r>
              <a:rPr sz="1550" spc="-15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25" dirty="0">
                <a:solidFill>
                  <a:srgbClr val="020302"/>
                </a:solidFill>
                <a:cs typeface="Arial"/>
              </a:rPr>
              <a:t>age</a:t>
            </a:r>
            <a:endParaRPr sz="1550" dirty="0">
              <a:cs typeface="Arial"/>
            </a:endParaRPr>
          </a:p>
          <a:p>
            <a:pPr algn="ctr">
              <a:lnSpc>
                <a:spcPts val="1860"/>
              </a:lnSpc>
              <a:spcBef>
                <a:spcPts val="90"/>
              </a:spcBef>
            </a:pPr>
            <a:r>
              <a:rPr sz="1550" dirty="0">
                <a:solidFill>
                  <a:srgbClr val="020302"/>
                </a:solidFill>
                <a:cs typeface="Arial"/>
              </a:rPr>
              <a:t>8</a:t>
            </a:r>
            <a:r>
              <a:rPr sz="1550" spc="-20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or</a:t>
            </a:r>
            <a:r>
              <a:rPr sz="1550" spc="-15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earlier.</a:t>
            </a:r>
            <a:endParaRPr sz="1550" dirty="0">
              <a:cs typeface="Arial"/>
            </a:endParaRP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5E3C2FBB-F1BF-BD64-9DB2-8F378B32807E}"/>
              </a:ext>
            </a:extLst>
          </p:cNvPr>
          <p:cNvSpPr txBox="1"/>
          <p:nvPr/>
        </p:nvSpPr>
        <p:spPr>
          <a:xfrm>
            <a:off x="666690" y="2429952"/>
            <a:ext cx="2233930" cy="1467389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0" marR="5080" indent="-635" algn="ctr">
              <a:lnSpc>
                <a:spcPts val="2260"/>
              </a:lnSpc>
            </a:pPr>
            <a:r>
              <a:rPr lang="en-US" sz="2200" b="1" dirty="0">
                <a:solidFill>
                  <a:srgbClr val="36286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Alcohol</a:t>
            </a:r>
            <a:r>
              <a:rPr lang="en-US" sz="2200" b="1" spc="95" dirty="0">
                <a:solidFill>
                  <a:srgbClr val="36286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200" b="1" spc="-50" dirty="0">
                <a:solidFill>
                  <a:srgbClr val="36286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&amp; </a:t>
            </a:r>
            <a:r>
              <a:rPr lang="en-US" sz="2200" b="1" dirty="0">
                <a:solidFill>
                  <a:srgbClr val="36286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Cannabis</a:t>
            </a:r>
            <a:r>
              <a:rPr lang="en-US" sz="2200" b="1" spc="-265" dirty="0">
                <a:solidFill>
                  <a:srgbClr val="36286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55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1550" spc="4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1550" spc="-25" dirty="0">
                <a:solidFill>
                  <a:srgbClr val="020302"/>
                </a:solidFill>
                <a:cs typeface="Arial"/>
              </a:rPr>
              <a:t>the</a:t>
            </a:r>
            <a:endParaRPr lang="en-US" sz="1550" dirty="0">
              <a:cs typeface="Arial"/>
            </a:endParaRPr>
          </a:p>
          <a:p>
            <a:pPr marL="12700" marR="5080" algn="ctr">
              <a:lnSpc>
                <a:spcPts val="2160"/>
              </a:lnSpc>
            </a:pPr>
            <a:r>
              <a:rPr sz="1550" dirty="0">
                <a:solidFill>
                  <a:srgbClr val="020302"/>
                </a:solidFill>
                <a:cs typeface="Arial"/>
              </a:rPr>
              <a:t>most</a:t>
            </a:r>
            <a:r>
              <a:rPr sz="1550" spc="-75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used</a:t>
            </a:r>
            <a:r>
              <a:rPr sz="1550" spc="-75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substances</a:t>
            </a:r>
            <a:r>
              <a:rPr sz="1550" spc="-75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25" dirty="0">
                <a:solidFill>
                  <a:srgbClr val="020302"/>
                </a:solidFill>
                <a:cs typeface="Arial"/>
              </a:rPr>
              <a:t>by </a:t>
            </a:r>
            <a:r>
              <a:rPr sz="1550" dirty="0">
                <a:solidFill>
                  <a:srgbClr val="020302"/>
                </a:solidFill>
                <a:cs typeface="Arial"/>
              </a:rPr>
              <a:t>youth,</a:t>
            </a:r>
            <a:r>
              <a:rPr sz="1550" spc="-65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especially</a:t>
            </a:r>
            <a:r>
              <a:rPr sz="1550" spc="-60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20" dirty="0">
                <a:solidFill>
                  <a:srgbClr val="020302"/>
                </a:solidFill>
                <a:cs typeface="Arial"/>
              </a:rPr>
              <a:t>when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normalized</a:t>
            </a:r>
            <a:r>
              <a:rPr sz="1550" spc="-20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at</a:t>
            </a:r>
            <a:r>
              <a:rPr sz="1550" spc="-15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home.</a:t>
            </a:r>
            <a:endParaRPr sz="1550" dirty="0">
              <a:cs typeface="Arial"/>
            </a:endParaRPr>
          </a:p>
        </p:txBody>
      </p:sp>
      <p:sp>
        <p:nvSpPr>
          <p:cNvPr id="13" name="object 8">
            <a:extLst>
              <a:ext uri="{FF2B5EF4-FFF2-40B4-BE49-F238E27FC236}">
                <a16:creationId xmlns:a16="http://schemas.microsoft.com/office/drawing/2014/main" id="{6B3F8767-7CB9-5909-B671-3864FC137809}"/>
              </a:ext>
            </a:extLst>
          </p:cNvPr>
          <p:cNvSpPr txBox="1"/>
          <p:nvPr/>
        </p:nvSpPr>
        <p:spPr>
          <a:xfrm>
            <a:off x="7795027" y="2118271"/>
            <a:ext cx="1124585" cy="5905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700" spc="-25" dirty="0">
                <a:solidFill>
                  <a:srgbClr val="36286B"/>
                </a:solidFill>
                <a:latin typeface="Arial Black"/>
                <a:cs typeface="Arial Black"/>
              </a:rPr>
              <a:t>38%</a:t>
            </a:r>
            <a:endParaRPr sz="3700" dirty="0">
              <a:solidFill>
                <a:srgbClr val="36286B"/>
              </a:solidFill>
              <a:latin typeface="Arial Black"/>
              <a:cs typeface="Arial Black"/>
            </a:endParaRPr>
          </a:p>
        </p:txBody>
      </p:sp>
      <p:sp>
        <p:nvSpPr>
          <p:cNvPr id="14" name="object 9">
            <a:extLst>
              <a:ext uri="{FF2B5EF4-FFF2-40B4-BE49-F238E27FC236}">
                <a16:creationId xmlns:a16="http://schemas.microsoft.com/office/drawing/2014/main" id="{CBF981B4-A644-B411-CA3D-CDE091367E43}"/>
              </a:ext>
            </a:extLst>
          </p:cNvPr>
          <p:cNvSpPr txBox="1"/>
          <p:nvPr/>
        </p:nvSpPr>
        <p:spPr>
          <a:xfrm>
            <a:off x="7346591" y="2637714"/>
            <a:ext cx="2021205" cy="9717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ts val="1860"/>
              </a:lnSpc>
              <a:spcBef>
                <a:spcPts val="100"/>
              </a:spcBef>
            </a:pPr>
            <a:r>
              <a:rPr sz="1550" dirty="0">
                <a:solidFill>
                  <a:srgbClr val="020302"/>
                </a:solidFill>
                <a:cs typeface="Arial"/>
              </a:rPr>
              <a:t>who</a:t>
            </a:r>
            <a:r>
              <a:rPr sz="1550" spc="-40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consumed</a:t>
            </a:r>
            <a:r>
              <a:rPr sz="1550" spc="-35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alcohol </a:t>
            </a:r>
            <a:r>
              <a:rPr sz="1550" dirty="0">
                <a:solidFill>
                  <a:srgbClr val="020302"/>
                </a:solidFill>
                <a:cs typeface="Arial"/>
              </a:rPr>
              <a:t>said</a:t>
            </a:r>
            <a:r>
              <a:rPr sz="1550" spc="-45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they</a:t>
            </a:r>
            <a:r>
              <a:rPr sz="1550" spc="-40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received</a:t>
            </a:r>
            <a:endParaRPr sz="1550" dirty="0">
              <a:cs typeface="Arial"/>
            </a:endParaRPr>
          </a:p>
          <a:p>
            <a:pPr marL="236220" marR="227965" algn="ctr">
              <a:lnSpc>
                <a:spcPts val="1860"/>
              </a:lnSpc>
            </a:pPr>
            <a:r>
              <a:rPr sz="1550" dirty="0">
                <a:solidFill>
                  <a:srgbClr val="020302"/>
                </a:solidFill>
                <a:cs typeface="Arial"/>
              </a:rPr>
              <a:t>it</a:t>
            </a:r>
            <a:r>
              <a:rPr sz="1550" spc="-25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from</a:t>
            </a:r>
            <a:r>
              <a:rPr sz="1550" spc="-20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a</a:t>
            </a:r>
            <a:r>
              <a:rPr sz="1550" spc="-20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parent</a:t>
            </a:r>
            <a:r>
              <a:rPr sz="1550" spc="-20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25" dirty="0">
                <a:solidFill>
                  <a:srgbClr val="020302"/>
                </a:solidFill>
                <a:cs typeface="Arial"/>
              </a:rPr>
              <a:t>or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friend’s</a:t>
            </a:r>
            <a:r>
              <a:rPr sz="1550" spc="-35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parent.</a:t>
            </a:r>
            <a:endParaRPr sz="1550" dirty="0">
              <a:cs typeface="Arial"/>
            </a:endParaRPr>
          </a:p>
        </p:txBody>
      </p:sp>
      <p:sp>
        <p:nvSpPr>
          <p:cNvPr id="15" name="object 10">
            <a:extLst>
              <a:ext uri="{FF2B5EF4-FFF2-40B4-BE49-F238E27FC236}">
                <a16:creationId xmlns:a16="http://schemas.microsoft.com/office/drawing/2014/main" id="{41C8955A-BFEC-9241-600B-EC95607E5CAB}"/>
              </a:ext>
            </a:extLst>
          </p:cNvPr>
          <p:cNvSpPr txBox="1"/>
          <p:nvPr/>
        </p:nvSpPr>
        <p:spPr>
          <a:xfrm>
            <a:off x="9912798" y="2891025"/>
            <a:ext cx="1124585" cy="5828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700" spc="-25" dirty="0">
                <a:solidFill>
                  <a:srgbClr val="36286B"/>
                </a:solidFill>
                <a:latin typeface="Arial Black"/>
                <a:cs typeface="Arial Black"/>
              </a:rPr>
              <a:t>10%</a:t>
            </a:r>
            <a:endParaRPr sz="3700" dirty="0">
              <a:solidFill>
                <a:srgbClr val="36286B"/>
              </a:solidFill>
              <a:latin typeface="Arial Black"/>
              <a:cs typeface="Arial Black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692FE2F4-449C-E7C7-521F-2AA4F7DFE8A4}"/>
              </a:ext>
            </a:extLst>
          </p:cNvPr>
          <p:cNvSpPr txBox="1"/>
          <p:nvPr/>
        </p:nvSpPr>
        <p:spPr>
          <a:xfrm>
            <a:off x="9567969" y="3401137"/>
            <a:ext cx="1814195" cy="7280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ts val="1860"/>
              </a:lnSpc>
              <a:spcBef>
                <a:spcPts val="100"/>
              </a:spcBef>
            </a:pPr>
            <a:r>
              <a:rPr sz="1550" dirty="0">
                <a:solidFill>
                  <a:srgbClr val="020302"/>
                </a:solidFill>
                <a:cs typeface="Arial"/>
              </a:rPr>
              <a:t>said</a:t>
            </a:r>
            <a:r>
              <a:rPr sz="1550" spc="-30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that</a:t>
            </a:r>
            <a:r>
              <a:rPr sz="1550" spc="-25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20" dirty="0">
                <a:solidFill>
                  <a:srgbClr val="020302"/>
                </a:solidFill>
                <a:cs typeface="Arial"/>
              </a:rPr>
              <a:t>they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consumed</a:t>
            </a:r>
            <a:r>
              <a:rPr sz="1550" spc="-60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alcohol</a:t>
            </a:r>
            <a:r>
              <a:rPr sz="1550" spc="-60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25" dirty="0">
                <a:solidFill>
                  <a:srgbClr val="020302"/>
                </a:solidFill>
                <a:cs typeface="Arial"/>
              </a:rPr>
              <a:t>in </a:t>
            </a:r>
            <a:r>
              <a:rPr sz="1550" dirty="0">
                <a:solidFill>
                  <a:srgbClr val="020302"/>
                </a:solidFill>
                <a:cs typeface="Arial"/>
              </a:rPr>
              <a:t>the</a:t>
            </a:r>
            <a:r>
              <a:rPr sz="1550" spc="-35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last</a:t>
            </a:r>
            <a:r>
              <a:rPr sz="1550" spc="-30" dirty="0">
                <a:solidFill>
                  <a:srgbClr val="020302"/>
                </a:solidFill>
                <a:cs typeface="Arial"/>
              </a:rPr>
              <a:t> </a:t>
            </a:r>
            <a:r>
              <a:rPr sz="1550" dirty="0">
                <a:solidFill>
                  <a:srgbClr val="020302"/>
                </a:solidFill>
                <a:cs typeface="Arial"/>
              </a:rPr>
              <a:t>30</a:t>
            </a:r>
            <a:r>
              <a:rPr sz="1550" spc="-30" dirty="0">
                <a:solidFill>
                  <a:srgbClr val="020302"/>
                </a:solidFill>
                <a:cs typeface="Arial"/>
              </a:rPr>
              <a:t> </a:t>
            </a:r>
            <a:r>
              <a:rPr sz="1550" spc="-10" dirty="0">
                <a:solidFill>
                  <a:srgbClr val="020302"/>
                </a:solidFill>
                <a:cs typeface="Arial"/>
              </a:rPr>
              <a:t>days</a:t>
            </a:r>
            <a:r>
              <a:rPr sz="1550" spc="-10" dirty="0">
                <a:solidFill>
                  <a:srgbClr val="020302"/>
                </a:solidFill>
                <a:latin typeface="Arial"/>
                <a:cs typeface="Arial"/>
              </a:rPr>
              <a:t>.</a:t>
            </a:r>
            <a:endParaRPr sz="1550" dirty="0">
              <a:latin typeface="Arial"/>
              <a:cs typeface="Arial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1EB649A0-3D44-F04C-7677-C8508BDD2DE5}"/>
              </a:ext>
            </a:extLst>
          </p:cNvPr>
          <p:cNvSpPr txBox="1"/>
          <p:nvPr/>
        </p:nvSpPr>
        <p:spPr>
          <a:xfrm>
            <a:off x="4039975" y="2452184"/>
            <a:ext cx="1124585" cy="5905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3700" spc="-25" dirty="0">
                <a:solidFill>
                  <a:srgbClr val="36286B"/>
                </a:solidFill>
                <a:latin typeface="Arial Black"/>
                <a:cs typeface="Arial Black"/>
              </a:rPr>
              <a:t>40</a:t>
            </a:r>
            <a:r>
              <a:rPr sz="3700" spc="-25" dirty="0">
                <a:solidFill>
                  <a:srgbClr val="36286B"/>
                </a:solidFill>
                <a:latin typeface="Arial Black"/>
                <a:cs typeface="Arial Black"/>
              </a:rPr>
              <a:t>%</a:t>
            </a:r>
            <a:endParaRPr sz="3700" dirty="0">
              <a:solidFill>
                <a:srgbClr val="36286B"/>
              </a:solidFill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781429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CE4D9-930D-01DD-07B2-053109F50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9373"/>
            <a:ext cx="6380747" cy="1460500"/>
          </a:xfrm>
        </p:spPr>
        <p:txBody>
          <a:bodyPr>
            <a:normAutofit fontScale="90000"/>
          </a:bodyPr>
          <a:lstStyle/>
          <a:p>
            <a:r>
              <a:rPr lang="en-US" sz="4700" spc="-80" dirty="0">
                <a:solidFill>
                  <a:srgbClr val="FFFFFF"/>
                </a:solidFill>
              </a:rPr>
              <a:t>WHAT</a:t>
            </a:r>
            <a:r>
              <a:rPr lang="en-US" sz="4700" spc="-204" dirty="0">
                <a:solidFill>
                  <a:srgbClr val="FFFFFF"/>
                </a:solidFill>
              </a:rPr>
              <a:t> </a:t>
            </a:r>
            <a:r>
              <a:rPr lang="en-US" sz="4700" spc="-85" dirty="0">
                <a:solidFill>
                  <a:srgbClr val="FFFFFF"/>
                </a:solidFill>
              </a:rPr>
              <a:t>PARENTS</a:t>
            </a:r>
            <a:r>
              <a:rPr lang="en-US" sz="4700" spc="-235" dirty="0">
                <a:solidFill>
                  <a:srgbClr val="FFFFFF"/>
                </a:solidFill>
              </a:rPr>
              <a:t> </a:t>
            </a:r>
            <a:r>
              <a:rPr lang="en-US" sz="4700" spc="-25" dirty="0">
                <a:solidFill>
                  <a:srgbClr val="FFFFFF"/>
                </a:solidFill>
              </a:rPr>
              <a:t>AND CAREGIVERS</a:t>
            </a:r>
            <a:r>
              <a:rPr lang="en-US" sz="4700" spc="-204" dirty="0">
                <a:solidFill>
                  <a:srgbClr val="FFFFFF"/>
                </a:solidFill>
              </a:rPr>
              <a:t> </a:t>
            </a:r>
            <a:r>
              <a:rPr lang="en-US" sz="4700" dirty="0">
                <a:solidFill>
                  <a:srgbClr val="FFFFFF"/>
                </a:solidFill>
              </a:rPr>
              <a:t>CAN</a:t>
            </a:r>
            <a:r>
              <a:rPr lang="en-US" sz="4700" spc="-200" dirty="0">
                <a:solidFill>
                  <a:srgbClr val="FFFFFF"/>
                </a:solidFill>
              </a:rPr>
              <a:t> </a:t>
            </a:r>
            <a:r>
              <a:rPr lang="en-US" sz="4700" spc="-25" dirty="0">
                <a:solidFill>
                  <a:srgbClr val="FFFFFF"/>
                </a:solidFill>
              </a:rPr>
              <a:t>DO</a:t>
            </a:r>
            <a:br>
              <a:rPr lang="en-US" spc="-25" dirty="0">
                <a:solidFill>
                  <a:srgbClr val="FFFFFF"/>
                </a:solidFill>
              </a:rPr>
            </a:b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D31CB38-10BF-4CA8-D58A-D6DF06E21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18129"/>
            <a:ext cx="6819901" cy="3308251"/>
          </a:xfrm>
        </p:spPr>
        <p:txBody>
          <a:bodyPr/>
          <a:lstStyle/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lang="en-US" sz="2800" spc="-20" dirty="0">
                <a:solidFill>
                  <a:srgbClr val="FFFFFF"/>
                </a:solidFill>
                <a:cs typeface="Arial"/>
              </a:rPr>
              <a:t>You </a:t>
            </a:r>
            <a:r>
              <a:rPr lang="en-US" sz="2800" dirty="0">
                <a:solidFill>
                  <a:srgbClr val="FFFFFF"/>
                </a:solidFill>
                <a:cs typeface="Arial"/>
              </a:rPr>
              <a:t>can</a:t>
            </a:r>
            <a:r>
              <a:rPr lang="en-US" sz="280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800" dirty="0">
                <a:solidFill>
                  <a:srgbClr val="FFFFFF"/>
                </a:solidFill>
                <a:cs typeface="Arial"/>
              </a:rPr>
              <a:t>be</a:t>
            </a:r>
            <a:r>
              <a:rPr lang="en-US" sz="280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800" dirty="0">
                <a:solidFill>
                  <a:srgbClr val="FFFFFF"/>
                </a:solidFill>
                <a:cs typeface="Arial"/>
              </a:rPr>
              <a:t>a</a:t>
            </a:r>
            <a:r>
              <a:rPr lang="en-US" sz="280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800" dirty="0">
                <a:solidFill>
                  <a:srgbClr val="FFFFFF"/>
                </a:solidFill>
                <a:cs typeface="Arial"/>
              </a:rPr>
              <a:t>part</a:t>
            </a:r>
            <a:r>
              <a:rPr lang="en-US" sz="280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800" dirty="0">
                <a:solidFill>
                  <a:srgbClr val="FFFFFF"/>
                </a:solidFill>
                <a:cs typeface="Arial"/>
              </a:rPr>
              <a:t>of</a:t>
            </a:r>
            <a:r>
              <a:rPr lang="en-US" sz="280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800" dirty="0">
                <a:solidFill>
                  <a:srgbClr val="FFFFFF"/>
                </a:solidFill>
                <a:cs typeface="Arial"/>
              </a:rPr>
              <a:t>the</a:t>
            </a:r>
            <a:r>
              <a:rPr lang="en-US" sz="280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800" spc="-10" dirty="0">
                <a:solidFill>
                  <a:srgbClr val="FFFFFF"/>
                </a:solidFill>
                <a:cs typeface="Arial"/>
              </a:rPr>
              <a:t>solution.</a:t>
            </a:r>
            <a:endParaRPr lang="en-US" sz="2800" dirty="0">
              <a:cs typeface="Arial"/>
            </a:endParaRPr>
          </a:p>
          <a:p>
            <a:pPr marL="374650" marR="10795" indent="-362585">
              <a:spcBef>
                <a:spcPts val="800"/>
              </a:spcBef>
              <a:buClr>
                <a:schemeClr val="tx2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Clearly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communicate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your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household’s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values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and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beliefs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to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youth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–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don’t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assume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they </a:t>
            </a:r>
            <a:br>
              <a:rPr lang="en-US" sz="2250" b="0" spc="-20" dirty="0">
                <a:solidFill>
                  <a:srgbClr val="FFFFFF"/>
                </a:solidFill>
                <a:cs typeface="Arial"/>
              </a:rPr>
            </a:br>
            <a:r>
              <a:rPr lang="en-US" sz="2250" b="0" dirty="0">
                <a:solidFill>
                  <a:srgbClr val="FFFFFF"/>
                </a:solidFill>
                <a:cs typeface="Arial"/>
              </a:rPr>
              <a:t>already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know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them.</a:t>
            </a:r>
            <a:endParaRPr lang="en-US" sz="2250" b="0" dirty="0">
              <a:cs typeface="Arial"/>
            </a:endParaRPr>
          </a:p>
          <a:p>
            <a:pPr marL="374650" marR="115570" indent="-362585">
              <a:spcBef>
                <a:spcPts val="720"/>
              </a:spcBef>
              <a:buClr>
                <a:schemeClr val="tx2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Model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the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skills,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behaviors,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and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attitudes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that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you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want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your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children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to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follow.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69"/>
              </a:spcBef>
              <a:buClr>
                <a:schemeClr val="tx2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Establish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an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environment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of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trust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in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the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home.</a:t>
            </a:r>
            <a:endParaRPr lang="en-US" sz="2250" b="0" dirty="0"/>
          </a:p>
        </p:txBody>
      </p:sp>
    </p:spTree>
    <p:extLst>
      <p:ext uri="{BB962C8B-B14F-4D97-AF65-F5344CB8AC3E}">
        <p14:creationId xmlns:p14="http://schemas.microsoft.com/office/powerpoint/2010/main" val="3591335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A3D2E-C4D1-DA94-7488-1476737AF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79" y="600214"/>
            <a:ext cx="8578516" cy="1543886"/>
          </a:xfrm>
        </p:spPr>
        <p:txBody>
          <a:bodyPr>
            <a:normAutofit/>
          </a:bodyPr>
          <a:lstStyle/>
          <a:p>
            <a:r>
              <a:rPr lang="en-US" spc="-80" dirty="0">
                <a:solidFill>
                  <a:srgbClr val="36286B"/>
                </a:solidFill>
              </a:rPr>
              <a:t>WHAT</a:t>
            </a:r>
            <a:r>
              <a:rPr lang="en-US" spc="-204" dirty="0">
                <a:solidFill>
                  <a:srgbClr val="36286B"/>
                </a:solidFill>
              </a:rPr>
              <a:t> </a:t>
            </a:r>
            <a:r>
              <a:rPr lang="en-US" spc="-85" dirty="0">
                <a:solidFill>
                  <a:srgbClr val="7A5D99"/>
                </a:solidFill>
              </a:rPr>
              <a:t>PARENTS</a:t>
            </a:r>
            <a:r>
              <a:rPr lang="en-US" spc="-235" dirty="0">
                <a:solidFill>
                  <a:srgbClr val="7A5D99"/>
                </a:solidFill>
              </a:rPr>
              <a:t> </a:t>
            </a:r>
            <a:r>
              <a:rPr lang="en-US" spc="-25" dirty="0">
                <a:solidFill>
                  <a:srgbClr val="7A5D99"/>
                </a:solidFill>
              </a:rPr>
              <a:t>AND CAREGIVERS</a:t>
            </a:r>
            <a:r>
              <a:rPr lang="en-US" spc="-225" dirty="0">
                <a:solidFill>
                  <a:srgbClr val="7A5D99"/>
                </a:solidFill>
              </a:rPr>
              <a:t> </a:t>
            </a:r>
            <a:r>
              <a:rPr lang="en-US" dirty="0">
                <a:solidFill>
                  <a:srgbClr val="36286B"/>
                </a:solidFill>
              </a:rPr>
              <a:t>CAN</a:t>
            </a:r>
            <a:r>
              <a:rPr lang="en-US" spc="-165" dirty="0">
                <a:solidFill>
                  <a:srgbClr val="36286B"/>
                </a:solidFill>
              </a:rPr>
              <a:t> </a:t>
            </a:r>
            <a:r>
              <a:rPr lang="en-US" spc="-30" dirty="0">
                <a:solidFill>
                  <a:srgbClr val="36286B"/>
                </a:solidFill>
              </a:rPr>
              <a:t>DO</a:t>
            </a:r>
            <a:r>
              <a:rPr lang="en-US" spc="-500" dirty="0">
                <a:solidFill>
                  <a:srgbClr val="36286B"/>
                </a:solidFill>
              </a:rPr>
              <a:t> </a:t>
            </a:r>
            <a:r>
              <a:rPr lang="en-US" sz="2400" spc="-10" dirty="0">
                <a:solidFill>
                  <a:srgbClr val="36286B"/>
                </a:solidFill>
              </a:rPr>
              <a:t>(CONT.)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AAD86F-6027-D15C-A438-DCDA1CF555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779" y="2270345"/>
            <a:ext cx="5257800" cy="3645181"/>
          </a:xfrm>
        </p:spPr>
        <p:txBody>
          <a:bodyPr>
            <a:normAutofit/>
          </a:bodyPr>
          <a:lstStyle/>
          <a:p>
            <a:pPr marL="374650" marR="5080" indent="-362585">
              <a:spcBef>
                <a:spcPts val="95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Regularly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monitor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children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when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they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your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home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establish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an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expectation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that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adult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will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check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in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them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periodically.</a:t>
            </a:r>
            <a:endParaRPr lang="en-US" sz="2250" b="0" dirty="0">
              <a:cs typeface="Arial"/>
            </a:endParaRPr>
          </a:p>
          <a:p>
            <a:pPr marL="374650" marR="258445" indent="-362585">
              <a:spcBef>
                <a:spcPts val="72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Set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limits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establish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rules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with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consequences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include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youth</a:t>
            </a:r>
            <a:r>
              <a:rPr lang="en-US" sz="2250" b="0" spc="-1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in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setting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this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advance.</a:t>
            </a:r>
            <a:endParaRPr lang="en-US" sz="2250" b="0" dirty="0">
              <a:cs typeface="Arial"/>
            </a:endParaRPr>
          </a:p>
          <a:p>
            <a:endParaRPr lang="en-US" sz="225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66A484-539F-3DFC-8C33-1B26B3ECD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270345"/>
            <a:ext cx="4674476" cy="3645181"/>
          </a:xfrm>
        </p:spPr>
        <p:txBody>
          <a:bodyPr>
            <a:normAutofit/>
          </a:bodyPr>
          <a:lstStyle/>
          <a:p>
            <a:pPr marL="374650" marR="5080" indent="-362585">
              <a:lnSpc>
                <a:spcPct val="105600"/>
              </a:lnSpc>
              <a:spcBef>
                <a:spcPts val="500"/>
              </a:spcBef>
              <a:buClr>
                <a:srgbClr val="58347E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there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potentially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harmful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items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in your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house?</a:t>
            </a:r>
            <a:endParaRPr lang="en-US" sz="2250" b="0" dirty="0">
              <a:cs typeface="Arial"/>
            </a:endParaRPr>
          </a:p>
          <a:p>
            <a:pPr marL="585470" indent="-179070">
              <a:lnSpc>
                <a:spcPct val="100000"/>
              </a:lnSpc>
              <a:spcBef>
                <a:spcPts val="500"/>
              </a:spcBef>
              <a:buChar char="•"/>
              <a:tabLst>
                <a:tab pos="585470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How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are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they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stored?</a:t>
            </a:r>
            <a:endParaRPr lang="en-US" sz="2250" b="0" dirty="0">
              <a:cs typeface="Arial"/>
            </a:endParaRPr>
          </a:p>
          <a:p>
            <a:pPr marL="585470" indent="-179070">
              <a:lnSpc>
                <a:spcPct val="100000"/>
              </a:lnSpc>
              <a:spcBef>
                <a:spcPts val="500"/>
              </a:spcBef>
              <a:buChar char="•"/>
              <a:tabLst>
                <a:tab pos="585470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Who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can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access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them?</a:t>
            </a:r>
            <a:endParaRPr lang="en-US" sz="2250" b="0" dirty="0">
              <a:cs typeface="Arial"/>
            </a:endParaRPr>
          </a:p>
          <a:p>
            <a:pPr marL="584200" marR="144780" indent="-177800">
              <a:lnSpc>
                <a:spcPct val="105600"/>
              </a:lnSpc>
              <a:spcBef>
                <a:spcPts val="500"/>
              </a:spcBef>
              <a:buChar char="•"/>
              <a:tabLst>
                <a:tab pos="584200" algn="l"/>
                <a:tab pos="585470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	How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do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know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020302"/>
                </a:solidFill>
                <a:cs typeface="Arial"/>
              </a:rPr>
              <a:t>if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something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goes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missing?</a:t>
            </a:r>
            <a:endParaRPr lang="en-US" sz="2250" b="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102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C57C1-9657-D01E-5C3D-0418E5307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07" y="298949"/>
            <a:ext cx="11591837" cy="779463"/>
          </a:xfrm>
        </p:spPr>
        <p:txBody>
          <a:bodyPr/>
          <a:lstStyle/>
          <a:p>
            <a:r>
              <a:rPr lang="en-US" dirty="0"/>
              <a:t>Start the </a:t>
            </a:r>
            <a:r>
              <a:rPr lang="en-US" dirty="0">
                <a:solidFill>
                  <a:schemeClr val="accent2"/>
                </a:solidFill>
              </a:rPr>
              <a:t>Conversation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09CBF-249A-FDAC-D930-586AAB5BC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1875" y="2114383"/>
            <a:ext cx="7033785" cy="3211997"/>
          </a:xfrm>
        </p:spPr>
        <p:txBody>
          <a:bodyPr>
            <a:normAutofit/>
          </a:bodyPr>
          <a:lstStyle/>
          <a:p>
            <a:pPr marL="355600" indent="-342900">
              <a:lnSpc>
                <a:spcPct val="100000"/>
              </a:lnSpc>
              <a:spcBef>
                <a:spcPts val="975"/>
              </a:spcBef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Don’t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wait for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them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to come</a:t>
            </a:r>
            <a:r>
              <a:rPr lang="en-US" sz="2250" b="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to 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you.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80"/>
              </a:spcBef>
              <a:buFont typeface="System Font Regular"/>
              <a:buChar char="▲"/>
              <a:tabLst>
                <a:tab pos="469265" algn="l"/>
              </a:tabLst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Make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it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an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ongoing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conversation.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75"/>
              </a:spcBef>
              <a:buFont typeface="System Font Regular"/>
              <a:buChar char="▲"/>
              <a:tabLst>
                <a:tab pos="469265" algn="l"/>
              </a:tabLst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Make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it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honest,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sincere,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and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 clear.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75"/>
              </a:spcBef>
              <a:buFont typeface="System Font Regular"/>
              <a:buChar char="▲"/>
              <a:tabLst>
                <a:tab pos="469265" algn="l"/>
              </a:tabLst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Practice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before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having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the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conversation.</a:t>
            </a:r>
            <a:endParaRPr lang="en-US" sz="2250" b="0" dirty="0">
              <a:cs typeface="Arial"/>
            </a:endParaRPr>
          </a:p>
          <a:p>
            <a:pPr marL="346075" marR="5080" indent="-334963">
              <a:lnSpc>
                <a:spcPct val="105600"/>
              </a:lnSpc>
              <a:spcBef>
                <a:spcPts val="730"/>
              </a:spcBef>
              <a:buFont typeface="System Font Regular"/>
              <a:buChar char="▲"/>
            </a:pPr>
            <a:r>
              <a:rPr lang="en-US" sz="2250" b="0" spc="-85" dirty="0">
                <a:solidFill>
                  <a:srgbClr val="FFFFFF"/>
                </a:solidFill>
                <a:cs typeface="Arial"/>
              </a:rPr>
              <a:t>Teach</a:t>
            </a:r>
            <a:r>
              <a:rPr lang="en-US" sz="2250" b="0" spc="-7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kids</a:t>
            </a:r>
            <a:r>
              <a:rPr lang="en-US" sz="2250" b="0" spc="-14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how</a:t>
            </a:r>
            <a:r>
              <a:rPr lang="en-US" sz="2250" b="0" spc="-1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to</a:t>
            </a:r>
            <a:r>
              <a:rPr lang="en-US" sz="2250" b="0" spc="-1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use</a:t>
            </a:r>
            <a:r>
              <a:rPr lang="en-US" sz="2250" b="0" spc="-114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25" dirty="0">
                <a:solidFill>
                  <a:srgbClr val="FFFFFF"/>
                </a:solidFill>
                <a:cs typeface="Arial"/>
              </a:rPr>
              <a:t>refusal</a:t>
            </a:r>
            <a:r>
              <a:rPr lang="en-US" sz="2250" b="0" spc="-114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skills</a:t>
            </a:r>
            <a:r>
              <a:rPr lang="en-US" sz="2250" b="0" spc="-114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(like</a:t>
            </a:r>
            <a:r>
              <a:rPr lang="en-US" sz="2250" b="0" spc="-1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35" dirty="0">
                <a:solidFill>
                  <a:srgbClr val="FFFFFF"/>
                </a:solidFill>
                <a:cs typeface="Arial"/>
              </a:rPr>
              <a:t>diverting,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suggesting</a:t>
            </a:r>
            <a:r>
              <a:rPr lang="en-US" sz="2250" b="0" spc="-5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something</a:t>
            </a:r>
            <a:r>
              <a:rPr lang="en-US" sz="2250" b="0" spc="-5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better,</a:t>
            </a:r>
            <a:r>
              <a:rPr lang="en-US" sz="2250" b="0" spc="-5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or</a:t>
            </a:r>
            <a:r>
              <a:rPr lang="en-US" sz="2250" b="0" spc="-5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walking</a:t>
            </a:r>
            <a:r>
              <a:rPr lang="en-US" sz="2250" b="0" spc="-5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away).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75"/>
              </a:spcBef>
              <a:buFont typeface="System Font Regular"/>
              <a:buChar char="▲"/>
            </a:pPr>
            <a:r>
              <a:rPr lang="en-US" sz="2250" b="0" dirty="0">
                <a:solidFill>
                  <a:srgbClr val="FFFFFF"/>
                </a:solidFill>
                <a:cs typeface="Arial"/>
              </a:rPr>
              <a:t>Establish</a:t>
            </a:r>
            <a:r>
              <a:rPr lang="en-US" sz="2250" b="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FFFFFF"/>
                </a:solidFill>
                <a:cs typeface="Arial"/>
              </a:rPr>
              <a:t>open</a:t>
            </a:r>
            <a:r>
              <a:rPr lang="en-US" sz="2250" b="0" spc="-1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FFFFFF"/>
                </a:solidFill>
                <a:cs typeface="Arial"/>
              </a:rPr>
              <a:t>communication.</a:t>
            </a:r>
            <a:endParaRPr lang="en-US" sz="2250" b="0" dirty="0">
              <a:cs typeface="Arial"/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858B33F-CE29-F809-9AC2-92D349629800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319499" y="1078412"/>
            <a:ext cx="11591836" cy="779463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en-US" sz="9000" b="0" dirty="0">
                <a:solidFill>
                  <a:srgbClr val="FFFFFF"/>
                </a:solidFill>
              </a:rPr>
              <a:t>Research</a:t>
            </a:r>
            <a:r>
              <a:rPr lang="en-US" sz="9000" b="0" spc="-2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has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shown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that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talking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with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youth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and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setting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clear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boundaries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can</a:t>
            </a:r>
            <a:r>
              <a:rPr lang="en-US" sz="9000" b="0" spc="-15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help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spc="-20" dirty="0">
                <a:solidFill>
                  <a:srgbClr val="FFFFFF"/>
                </a:solidFill>
              </a:rPr>
              <a:t>them </a:t>
            </a:r>
            <a:r>
              <a:rPr lang="en-US" sz="9000" b="0" dirty="0">
                <a:solidFill>
                  <a:srgbClr val="FFFFFF"/>
                </a:solidFill>
              </a:rPr>
              <a:t>make</a:t>
            </a:r>
            <a:r>
              <a:rPr lang="en-US" sz="9000" b="0" spc="-2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healthy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choices.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Here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are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some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pointers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on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having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those</a:t>
            </a:r>
            <a:r>
              <a:rPr lang="en-US" sz="9000" b="0" spc="-10" dirty="0">
                <a:solidFill>
                  <a:srgbClr val="FFFFFF"/>
                </a:solidFill>
              </a:rPr>
              <a:t> </a:t>
            </a:r>
            <a:r>
              <a:rPr lang="en-US" sz="9000" b="0" dirty="0">
                <a:solidFill>
                  <a:srgbClr val="FFFFFF"/>
                </a:solidFill>
              </a:rPr>
              <a:t>important</a:t>
            </a:r>
            <a:r>
              <a:rPr lang="en-US" sz="9000" b="0" spc="-5" dirty="0">
                <a:solidFill>
                  <a:srgbClr val="FFFFFF"/>
                </a:solidFill>
              </a:rPr>
              <a:t> </a:t>
            </a:r>
            <a:r>
              <a:rPr lang="en-US" sz="9000" b="0" spc="-10" dirty="0">
                <a:solidFill>
                  <a:srgbClr val="FFFFFF"/>
                </a:solidFill>
              </a:rPr>
              <a:t>conversations.</a:t>
            </a:r>
            <a:endParaRPr lang="en-US" sz="9000" dirty="0"/>
          </a:p>
          <a:p>
            <a:pPr>
              <a:lnSpc>
                <a:spcPct val="120000"/>
              </a:lnSpc>
            </a:pPr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638FA68-8782-B323-6BDF-C5083BE8A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277" y="2165575"/>
            <a:ext cx="3035968" cy="275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34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E028D-75C0-E254-0F33-E23D427A2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5E542-78F8-3F28-AF04-20DEA1495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4094"/>
            <a:ext cx="6669505" cy="1569077"/>
          </a:xfrm>
        </p:spPr>
        <p:txBody>
          <a:bodyPr>
            <a:noAutofit/>
          </a:bodyPr>
          <a:lstStyle/>
          <a:p>
            <a:r>
              <a:rPr lang="en-US" spc="-80" dirty="0">
                <a:solidFill>
                  <a:srgbClr val="36286B"/>
                </a:solidFill>
              </a:rPr>
              <a:t>Start The</a:t>
            </a:r>
            <a:r>
              <a:rPr lang="en-US" spc="-204" dirty="0">
                <a:solidFill>
                  <a:srgbClr val="36286B"/>
                </a:solidFill>
              </a:rPr>
              <a:t> </a:t>
            </a:r>
            <a:r>
              <a:rPr lang="en-US" spc="-85" dirty="0">
                <a:solidFill>
                  <a:srgbClr val="7A5D99"/>
                </a:solidFill>
              </a:rPr>
              <a:t>Conversation </a:t>
            </a:r>
            <a:r>
              <a:rPr lang="en-US" sz="2400" spc="-10" dirty="0">
                <a:solidFill>
                  <a:srgbClr val="36286B"/>
                </a:solidFill>
              </a:rPr>
              <a:t>(CONT.)</a:t>
            </a:r>
            <a:br>
              <a:rPr lang="en-US" dirty="0">
                <a:solidFill>
                  <a:srgbClr val="36286B"/>
                </a:solidFill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6F1467-88D9-22BD-00D8-DED4AB272E7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38200" y="1997630"/>
            <a:ext cx="9781674" cy="3645181"/>
          </a:xfrm>
        </p:spPr>
        <p:txBody>
          <a:bodyPr>
            <a:normAutofit/>
          </a:bodyPr>
          <a:lstStyle/>
          <a:p>
            <a:pPr marL="355600" indent="-342900">
              <a:lnSpc>
                <a:spcPct val="100000"/>
              </a:lnSpc>
              <a:spcBef>
                <a:spcPts val="975"/>
              </a:spcBef>
              <a:buClr>
                <a:schemeClr val="accent1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Make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it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easy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for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youth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to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be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honest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with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20" dirty="0">
                <a:solidFill>
                  <a:srgbClr val="020302"/>
                </a:solidFill>
                <a:cs typeface="Arial"/>
              </a:rPr>
              <a:t>you.</a:t>
            </a:r>
            <a:endParaRPr lang="en-US" sz="2250" b="0" dirty="0">
              <a:cs typeface="Arial"/>
            </a:endParaRPr>
          </a:p>
          <a:p>
            <a:pPr marL="753111" indent="-342900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640715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Show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neutral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body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language.</a:t>
            </a:r>
            <a:endParaRPr lang="en-US" sz="2250" b="0" dirty="0">
              <a:cs typeface="Arial"/>
            </a:endParaRPr>
          </a:p>
          <a:p>
            <a:pPr marL="753110" marR="819150" indent="-342900">
              <a:lnSpc>
                <a:spcPct val="1056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641350" algn="l"/>
              </a:tabLst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Remain calm in conversations, especially when they disclose something that has happened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.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Thank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them for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their honesty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 avoid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teasing, shaming,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or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criticism.</a:t>
            </a:r>
            <a:endParaRPr lang="en-US" sz="2250" b="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Regularly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spend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time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with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them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to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build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trust.</a:t>
            </a:r>
            <a:endParaRPr lang="en-US" sz="2250" b="0" dirty="0">
              <a:cs typeface="Arial"/>
            </a:endParaRPr>
          </a:p>
          <a:p>
            <a:pPr marL="374650" marR="909319" indent="-362585">
              <a:lnSpc>
                <a:spcPct val="105600"/>
              </a:lnSpc>
              <a:spcBef>
                <a:spcPts val="700"/>
              </a:spcBef>
              <a:buClr>
                <a:schemeClr val="accent1"/>
              </a:buClr>
              <a:buFont typeface="System Font Regular"/>
              <a:buChar char="▲"/>
            </a:pPr>
            <a:r>
              <a:rPr lang="en-US" sz="2250" b="0" dirty="0">
                <a:solidFill>
                  <a:srgbClr val="020302"/>
                </a:solidFill>
                <a:cs typeface="Arial"/>
              </a:rPr>
              <a:t>Set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realistic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expectations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and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establish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appropriate,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consistent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consequences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dirty="0">
                <a:solidFill>
                  <a:srgbClr val="020302"/>
                </a:solidFill>
                <a:cs typeface="Arial"/>
              </a:rPr>
              <a:t>when</a:t>
            </a:r>
            <a:r>
              <a:rPr lang="en-US" sz="2250" b="0" spc="-5" dirty="0">
                <a:solidFill>
                  <a:srgbClr val="020302"/>
                </a:solidFill>
                <a:cs typeface="Arial"/>
              </a:rPr>
              <a:t> </a:t>
            </a:r>
            <a:r>
              <a:rPr lang="en-US" sz="2250" b="0" spc="-10" dirty="0">
                <a:solidFill>
                  <a:srgbClr val="020302"/>
                </a:solidFill>
                <a:cs typeface="Arial"/>
              </a:rPr>
              <a:t>broken.</a:t>
            </a:r>
            <a:endParaRPr lang="en-US" sz="2250" b="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9782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13914-E3A8-AE7E-3FD9-493C9D9B8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9" y="831465"/>
            <a:ext cx="6380747" cy="2190034"/>
          </a:xfrm>
        </p:spPr>
        <p:txBody>
          <a:bodyPr>
            <a:normAutofit/>
          </a:bodyPr>
          <a:lstStyle/>
          <a:p>
            <a:r>
              <a:rPr lang="en-US" spc="-80" dirty="0">
                <a:solidFill>
                  <a:srgbClr val="FFFFFF"/>
                </a:solidFill>
              </a:rPr>
              <a:t>TALK</a:t>
            </a:r>
            <a:r>
              <a:rPr lang="en-US" spc="-210" dirty="0">
                <a:solidFill>
                  <a:srgbClr val="FFFFFF"/>
                </a:solidFill>
              </a:rPr>
              <a:t> </a:t>
            </a:r>
            <a:r>
              <a:rPr lang="en-US" spc="-20" dirty="0">
                <a:solidFill>
                  <a:srgbClr val="FFFFFF"/>
                </a:solidFill>
              </a:rPr>
              <a:t>WITH </a:t>
            </a:r>
            <a:r>
              <a:rPr lang="en-US" dirty="0">
                <a:solidFill>
                  <a:srgbClr val="FFFFFF"/>
                </a:solidFill>
              </a:rPr>
              <a:t>OTHER</a:t>
            </a:r>
            <a:r>
              <a:rPr lang="en-US" spc="-254" dirty="0">
                <a:solidFill>
                  <a:srgbClr val="FFFFFF"/>
                </a:solidFill>
              </a:rPr>
              <a:t> </a:t>
            </a:r>
            <a:r>
              <a:rPr lang="en-US" spc="-10" dirty="0">
                <a:solidFill>
                  <a:srgbClr val="FFFFFF"/>
                </a:solidFill>
              </a:rPr>
              <a:t>PARENTS </a:t>
            </a:r>
            <a:r>
              <a:rPr lang="en-US" dirty="0">
                <a:solidFill>
                  <a:srgbClr val="FFFFFF"/>
                </a:solidFill>
              </a:rPr>
              <a:t>AND</a:t>
            </a:r>
            <a:r>
              <a:rPr lang="en-US" spc="-170" dirty="0">
                <a:solidFill>
                  <a:srgbClr val="FFFFFF"/>
                </a:solidFill>
              </a:rPr>
              <a:t> </a:t>
            </a:r>
            <a:r>
              <a:rPr lang="en-US" spc="-25" dirty="0">
                <a:solidFill>
                  <a:srgbClr val="FFFFFF"/>
                </a:solidFill>
              </a:rPr>
              <a:t>CAREGIVERS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E7FE3A-C24E-8E71-2E07-DE31981CF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250" y="3021499"/>
            <a:ext cx="4736750" cy="2087711"/>
          </a:xfrm>
        </p:spPr>
        <p:txBody>
          <a:bodyPr/>
          <a:lstStyle/>
          <a:p>
            <a:r>
              <a:rPr lang="en-US" sz="2400" spc="-25" dirty="0">
                <a:solidFill>
                  <a:srgbClr val="FFFFFF"/>
                </a:solidFill>
                <a:cs typeface="Arial"/>
              </a:rPr>
              <a:t>Talking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with</a:t>
            </a:r>
            <a:r>
              <a:rPr lang="en-US" sz="240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youth</a:t>
            </a:r>
            <a:r>
              <a:rPr lang="en-US" sz="2400" spc="-2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is</a:t>
            </a:r>
            <a:r>
              <a:rPr lang="en-US" sz="240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only</a:t>
            </a:r>
            <a:r>
              <a:rPr lang="en-US" sz="2400" spc="-2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spc="-20" dirty="0">
                <a:solidFill>
                  <a:srgbClr val="FFFFFF"/>
                </a:solidFill>
                <a:cs typeface="Arial"/>
              </a:rPr>
              <a:t>half </a:t>
            </a:r>
            <a:br>
              <a:rPr lang="en-US" sz="2400" spc="-20" dirty="0">
                <a:solidFill>
                  <a:srgbClr val="FFFFFF"/>
                </a:solidFill>
                <a:cs typeface="Arial"/>
              </a:rPr>
            </a:br>
            <a:r>
              <a:rPr lang="en-US" sz="2400" dirty="0">
                <a:solidFill>
                  <a:srgbClr val="FFFFFF"/>
                </a:solidFill>
                <a:cs typeface="Arial"/>
              </a:rPr>
              <a:t>the</a:t>
            </a:r>
            <a:r>
              <a:rPr lang="en-US" sz="2400" spc="-3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equation.</a:t>
            </a:r>
            <a:r>
              <a:rPr lang="en-US" sz="2400" spc="-7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spc="-25" dirty="0">
                <a:solidFill>
                  <a:srgbClr val="FFFFFF"/>
                </a:solidFill>
                <a:cs typeface="Arial"/>
              </a:rPr>
              <a:t>Talking</a:t>
            </a:r>
            <a:r>
              <a:rPr lang="en-US" sz="2400" spc="-3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with</a:t>
            </a:r>
            <a:r>
              <a:rPr lang="en-US" sz="2400" spc="-3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other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parents and caregivers</a:t>
            </a:r>
            <a:r>
              <a:rPr lang="en-US" sz="2400" spc="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spc="-20" dirty="0">
                <a:solidFill>
                  <a:srgbClr val="FFFFFF"/>
                </a:solidFill>
                <a:cs typeface="Arial"/>
              </a:rPr>
              <a:t>helps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ensure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your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child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is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safe</a:t>
            </a:r>
            <a:r>
              <a:rPr lang="en-US" sz="2400" spc="-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outside </a:t>
            </a:r>
            <a:r>
              <a:rPr lang="en-US" sz="2400" dirty="0">
                <a:solidFill>
                  <a:srgbClr val="FFFFFF"/>
                </a:solidFill>
                <a:cs typeface="Arial"/>
              </a:rPr>
              <a:t>of your own</a:t>
            </a:r>
            <a:r>
              <a:rPr lang="en-US" sz="2400" spc="5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al"/>
              </a:rPr>
              <a:t>home.</a:t>
            </a:r>
            <a:endParaRPr lang="en-US" sz="2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4409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CPC SAFE HOMES ">
      <a:dk1>
        <a:srgbClr val="000000"/>
      </a:dk1>
      <a:lt1>
        <a:srgbClr val="FFFFFF"/>
      </a:lt1>
      <a:dk2>
        <a:srgbClr val="36286B"/>
      </a:dk2>
      <a:lt2>
        <a:srgbClr val="FFFFFF"/>
      </a:lt2>
      <a:accent1>
        <a:srgbClr val="36286B"/>
      </a:accent1>
      <a:accent2>
        <a:srgbClr val="F9A534"/>
      </a:accent2>
      <a:accent3>
        <a:srgbClr val="DAD4E9"/>
      </a:accent3>
      <a:accent4>
        <a:srgbClr val="58347E"/>
      </a:accent4>
      <a:accent5>
        <a:srgbClr val="19A88E"/>
      </a:accent5>
      <a:accent6>
        <a:srgbClr val="44A8DE"/>
      </a:accent6>
      <a:hlink>
        <a:srgbClr val="255DAC"/>
      </a:hlink>
      <a:folHlink>
        <a:srgbClr val="255DA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</TotalTime>
  <Words>1341</Words>
  <Application>Microsoft Macintosh PowerPoint</Application>
  <PresentationFormat>Widescreen</PresentationFormat>
  <Paragraphs>142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Arial Black</vt:lpstr>
      <vt:lpstr>System Font Regular</vt:lpstr>
      <vt:lpstr>Office Theme</vt:lpstr>
      <vt:lpstr>PowerPoint Presentation</vt:lpstr>
      <vt:lpstr>THE IMPORTANCE OF A SAFE HOME</vt:lpstr>
      <vt:lpstr>THE SAFE HOMES PROGRAM HELPS PARENTS AND CAREGIVERS</vt:lpstr>
      <vt:lpstr>HELP CHANGE THESE STATS</vt:lpstr>
      <vt:lpstr>WHAT PARENTS AND CAREGIVERS CAN DO </vt:lpstr>
      <vt:lpstr>WHAT PARENTS AND CAREGIVERS CAN DO (CONT.)</vt:lpstr>
      <vt:lpstr>Start the Conversation</vt:lpstr>
      <vt:lpstr>Start The Conversation (CONT.) </vt:lpstr>
      <vt:lpstr>TALK WITH OTHER PARENTS AND CAREGIVERS</vt:lpstr>
      <vt:lpstr>TALK WITH OTHER PARENTS AND CAREGIVERS (CONT.)</vt:lpstr>
      <vt:lpstr>SAFELY HOST YOUTH</vt:lpstr>
      <vt:lpstr>SUBSTANCE AND MEDICATION SAFETY</vt:lpstr>
      <vt:lpstr>SUBSTANCE AND MEDICATION SAFETY</vt:lpstr>
      <vt:lpstr>SUBSTANCE AND MEDICATION SAFETY(CONT.)</vt:lpstr>
      <vt:lpstr>OTHER SAFETY CONSIDERATIONS</vt:lpstr>
      <vt:lpstr>OTHER SAFETY CONSIDERATIONS (CONT.)</vt:lpstr>
      <vt:lpstr>OTHER SAFETY CONSIDERATIONS (CONT.)</vt:lpstr>
      <vt:lpstr>POSITIVE OUTCOMES</vt:lpstr>
      <vt:lpstr>READY FOR MORE INFORMATION?</vt:lpstr>
      <vt:lpstr>THANKS FOR YOUR TIME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Goh</dc:creator>
  <cp:lastModifiedBy>Sandra Goh</cp:lastModifiedBy>
  <cp:revision>95</cp:revision>
  <dcterms:created xsi:type="dcterms:W3CDTF">2024-02-08T14:16:20Z</dcterms:created>
  <dcterms:modified xsi:type="dcterms:W3CDTF">2024-03-01T00:35:37Z</dcterms:modified>
</cp:coreProperties>
</file>